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76" r:id="rId7"/>
    <p:sldId id="401" r:id="rId8"/>
    <p:sldId id="277" r:id="rId9"/>
    <p:sldId id="278" r:id="rId10"/>
    <p:sldId id="279" r:id="rId11"/>
    <p:sldId id="280" r:id="rId12"/>
    <p:sldId id="282" r:id="rId13"/>
    <p:sldId id="283" r:id="rId14"/>
    <p:sldId id="284"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92B"/>
    <a:srgbClr val="E2A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autoAdjust="0"/>
    <p:restoredTop sz="72896"/>
  </p:normalViewPr>
  <p:slideViewPr>
    <p:cSldViewPr snapToGrid="0" showGuides="1">
      <p:cViewPr varScale="1">
        <p:scale>
          <a:sx n="63" d="100"/>
          <a:sy n="63" d="100"/>
        </p:scale>
        <p:origin x="200"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B846E-6E5C-4E3D-B0DF-6B8C3023B419}" type="datetimeFigureOut">
              <a:rPr lang="en-US" smtClean="0"/>
              <a:t>3/8/25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987F3-A471-4C5C-B1A6-D2186B66AB6C}" type="slidenum">
              <a:rPr lang="en-US" smtClean="0"/>
              <a:t>‹#›</a:t>
            </a:fld>
            <a:endParaRPr lang="en-US"/>
          </a:p>
        </p:txBody>
      </p:sp>
    </p:spTree>
    <p:extLst>
      <p:ext uri="{BB962C8B-B14F-4D97-AF65-F5344CB8AC3E}">
        <p14:creationId xmlns:p14="http://schemas.microsoft.com/office/powerpoint/2010/main" val="215319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would like to tell you about the Long Island CW Club and the renaissance of Morse Code</a:t>
            </a:r>
          </a:p>
        </p:txBody>
      </p:sp>
      <p:sp>
        <p:nvSpPr>
          <p:cNvPr id="4" name="Slide Number Placeholder 3"/>
          <p:cNvSpPr>
            <a:spLocks noGrp="1"/>
          </p:cNvSpPr>
          <p:nvPr>
            <p:ph type="sldNum" sz="quarter" idx="5"/>
          </p:nvPr>
        </p:nvSpPr>
        <p:spPr/>
        <p:txBody>
          <a:bodyPr/>
          <a:lstStyle/>
          <a:p>
            <a:fld id="{1A8A6FAC-AB17-4015-9C53-4DA87478A374}" type="slidenum">
              <a:rPr lang="en-US" smtClean="0"/>
              <a:t>1</a:t>
            </a:fld>
            <a:endParaRPr lang="en-US"/>
          </a:p>
        </p:txBody>
      </p:sp>
    </p:spTree>
    <p:extLst>
      <p:ext uri="{BB962C8B-B14F-4D97-AF65-F5344CB8AC3E}">
        <p14:creationId xmlns:p14="http://schemas.microsoft.com/office/powerpoint/2010/main" val="191401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5"/>
          </p:nvPr>
        </p:nvSpPr>
        <p:spPr/>
        <p:txBody>
          <a:bodyPr/>
          <a:lstStyle/>
          <a:p>
            <a:fld id="{27F987F3-A471-4C5C-B1A6-D2186B66AB6C}" type="slidenum">
              <a:rPr lang="en-US" smtClean="0"/>
              <a:t>10</a:t>
            </a:fld>
            <a:endParaRPr lang="en-US"/>
          </a:p>
        </p:txBody>
      </p:sp>
    </p:spTree>
    <p:extLst>
      <p:ext uri="{BB962C8B-B14F-4D97-AF65-F5344CB8AC3E}">
        <p14:creationId xmlns:p14="http://schemas.microsoft.com/office/powerpoint/2010/main" val="361249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11</a:t>
            </a:fld>
            <a:endParaRPr lang="en-US"/>
          </a:p>
        </p:txBody>
      </p:sp>
    </p:spTree>
    <p:extLst>
      <p:ext uri="{BB962C8B-B14F-4D97-AF65-F5344CB8AC3E}">
        <p14:creationId xmlns:p14="http://schemas.microsoft.com/office/powerpoint/2010/main" val="134897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12</a:t>
            </a:fld>
            <a:endParaRPr lang="en-US"/>
          </a:p>
        </p:txBody>
      </p:sp>
    </p:spTree>
    <p:extLst>
      <p:ext uri="{BB962C8B-B14F-4D97-AF65-F5344CB8AC3E}">
        <p14:creationId xmlns:p14="http://schemas.microsoft.com/office/powerpoint/2010/main" val="415891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13</a:t>
            </a:fld>
            <a:endParaRPr lang="en-US"/>
          </a:p>
        </p:txBody>
      </p:sp>
    </p:spTree>
    <p:extLst>
      <p:ext uri="{BB962C8B-B14F-4D97-AF65-F5344CB8AC3E}">
        <p14:creationId xmlns:p14="http://schemas.microsoft.com/office/powerpoint/2010/main" val="427543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latinLnBrk="0">
              <a:spcBef>
                <a:spcPts val="0"/>
              </a:spcBef>
              <a:spcAft>
                <a:spcPts val="0"/>
              </a:spcAft>
            </a:pPr>
            <a:endParaRPr lang="en-US" sz="12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14</a:t>
            </a:fld>
            <a:endParaRPr lang="en-US"/>
          </a:p>
        </p:txBody>
      </p:sp>
    </p:spTree>
    <p:extLst>
      <p:ext uri="{BB962C8B-B14F-4D97-AF65-F5344CB8AC3E}">
        <p14:creationId xmlns:p14="http://schemas.microsoft.com/office/powerpoint/2010/main" val="368945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15</a:t>
            </a:fld>
            <a:endParaRPr lang="en-US"/>
          </a:p>
        </p:txBody>
      </p:sp>
    </p:spTree>
    <p:extLst>
      <p:ext uri="{BB962C8B-B14F-4D97-AF65-F5344CB8AC3E}">
        <p14:creationId xmlns:p14="http://schemas.microsoft.com/office/powerpoint/2010/main" val="73258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dirty="0">
                <a:solidFill>
                  <a:srgbClr val="000000"/>
                </a:solidFill>
                <a:effectLst/>
                <a:latin typeface="Arial" panose="020B0604020202020204" pitchFamily="34" charset="0"/>
              </a:rPr>
              <a:t>Morse code is making a comeback in today's tech-driven world.  In this presentation we share our research and insights behind the development of our beginner's curriculum, which incorporates The LICW Method—an approach specifically designed to give adult learners the best chance for success and help them get on the air quickly.</a:t>
            </a:r>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2</a:t>
            </a:fld>
            <a:endParaRPr lang="en-US"/>
          </a:p>
        </p:txBody>
      </p:sp>
    </p:spTree>
    <p:extLst>
      <p:ext uri="{BB962C8B-B14F-4D97-AF65-F5344CB8AC3E}">
        <p14:creationId xmlns:p14="http://schemas.microsoft.com/office/powerpoint/2010/main" val="146340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3</a:t>
            </a:fld>
            <a:endParaRPr lang="en-US"/>
          </a:p>
        </p:txBody>
      </p:sp>
    </p:spTree>
    <p:extLst>
      <p:ext uri="{BB962C8B-B14F-4D97-AF65-F5344CB8AC3E}">
        <p14:creationId xmlns:p14="http://schemas.microsoft.com/office/powerpoint/2010/main" val="383136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4</a:t>
            </a:fld>
            <a:endParaRPr lang="en-US"/>
          </a:p>
        </p:txBody>
      </p:sp>
    </p:spTree>
    <p:extLst>
      <p:ext uri="{BB962C8B-B14F-4D97-AF65-F5344CB8AC3E}">
        <p14:creationId xmlns:p14="http://schemas.microsoft.com/office/powerpoint/2010/main" val="343557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5</a:t>
            </a:fld>
            <a:endParaRPr lang="en-US"/>
          </a:p>
        </p:txBody>
      </p:sp>
    </p:spTree>
    <p:extLst>
      <p:ext uri="{BB962C8B-B14F-4D97-AF65-F5344CB8AC3E}">
        <p14:creationId xmlns:p14="http://schemas.microsoft.com/office/powerpoint/2010/main" val="41948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may speak to the next slide or play this 17-minute video:</a:t>
            </a:r>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6</a:t>
            </a:fld>
            <a:endParaRPr lang="en-US"/>
          </a:p>
        </p:txBody>
      </p:sp>
    </p:spTree>
    <p:extLst>
      <p:ext uri="{BB962C8B-B14F-4D97-AF65-F5344CB8AC3E}">
        <p14:creationId xmlns:p14="http://schemas.microsoft.com/office/powerpoint/2010/main" val="12520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And so now you have seen how we introduce characters one at a time in the Koch Method.  At Koch’s recommended 12 WPM.  And in a sequence optimized for initial learning.  How we ensure the new characters are being perceived as single acoustics sounds.  How we establish character sound familiarity before finally transitioning to recognition or copy with a focus on time to recognize and not dwelling on mistakes.  And we do this methodically for each Morse character.  Combined, we refer to this as The LICW Method and we believe it gives the adult learners the best opportunity for success to deeply learn the code and achieve proficiency.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7</a:t>
            </a:fld>
            <a:endParaRPr lang="en-US"/>
          </a:p>
        </p:txBody>
      </p:sp>
    </p:spTree>
    <p:extLst>
      <p:ext uri="{BB962C8B-B14F-4D97-AF65-F5344CB8AC3E}">
        <p14:creationId xmlns:p14="http://schemas.microsoft.com/office/powerpoint/2010/main" val="99099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8</a:t>
            </a:fld>
            <a:endParaRPr lang="en-US"/>
          </a:p>
        </p:txBody>
      </p:sp>
    </p:spTree>
    <p:extLst>
      <p:ext uri="{BB962C8B-B14F-4D97-AF65-F5344CB8AC3E}">
        <p14:creationId xmlns:p14="http://schemas.microsoft.com/office/powerpoint/2010/main" val="384319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987F3-A471-4C5C-B1A6-D2186B66AB6C}" type="slidenum">
              <a:rPr lang="en-US" smtClean="0"/>
              <a:t>9</a:t>
            </a:fld>
            <a:endParaRPr lang="en-US"/>
          </a:p>
        </p:txBody>
      </p:sp>
    </p:spTree>
    <p:extLst>
      <p:ext uri="{BB962C8B-B14F-4D97-AF65-F5344CB8AC3E}">
        <p14:creationId xmlns:p14="http://schemas.microsoft.com/office/powerpoint/2010/main" val="59648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90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B8947B-73DD-DEF3-2396-F1762DEC7CCF}"/>
              </a:ext>
            </a:extLst>
          </p:cNvPr>
          <p:cNvPicPr>
            <a:picLocks noChangeAspect="1"/>
          </p:cNvPicPr>
          <p:nvPr userDrawn="1"/>
        </p:nvPicPr>
        <p:blipFill>
          <a:blip r:embed="rId3"/>
          <a:stretch>
            <a:fillRect/>
          </a:stretch>
        </p:blipFill>
        <p:spPr>
          <a:xfrm>
            <a:off x="11319436" y="140889"/>
            <a:ext cx="496792" cy="496792"/>
          </a:xfrm>
          <a:prstGeom prst="rect">
            <a:avLst/>
          </a:prstGeom>
        </p:spPr>
      </p:pic>
      <p:cxnSp>
        <p:nvCxnSpPr>
          <p:cNvPr id="9" name="Straight Connector 8">
            <a:extLst>
              <a:ext uri="{FF2B5EF4-FFF2-40B4-BE49-F238E27FC236}">
                <a16:creationId xmlns:a16="http://schemas.microsoft.com/office/drawing/2014/main" id="{90B8EC0E-46EF-90CA-D59F-07B6501A6D35}"/>
              </a:ext>
            </a:extLst>
          </p:cNvPr>
          <p:cNvCxnSpPr/>
          <p:nvPr userDrawn="1"/>
        </p:nvCxnSpPr>
        <p:spPr>
          <a:xfrm>
            <a:off x="0" y="8001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Top Corners Rounded 1">
            <a:extLst>
              <a:ext uri="{FF2B5EF4-FFF2-40B4-BE49-F238E27FC236}">
                <a16:creationId xmlns:a16="http://schemas.microsoft.com/office/drawing/2014/main" id="{D91C93C6-3638-6FB1-2B24-EA5B59147371}"/>
              </a:ext>
            </a:extLst>
          </p:cNvPr>
          <p:cNvSpPr/>
          <p:nvPr userDrawn="1"/>
        </p:nvSpPr>
        <p:spPr>
          <a:xfrm>
            <a:off x="304800" y="6417470"/>
            <a:ext cx="342900" cy="440530"/>
          </a:xfrm>
          <a:prstGeom prst="round2Same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7A6B96-1FA1-CDC5-B6FC-407D1AE2E4F7}"/>
              </a:ext>
            </a:extLst>
          </p:cNvPr>
          <p:cNvSpPr txBox="1"/>
          <p:nvPr userDrawn="1"/>
        </p:nvSpPr>
        <p:spPr>
          <a:xfrm>
            <a:off x="273844" y="6499236"/>
            <a:ext cx="404812" cy="276999"/>
          </a:xfrm>
          <a:prstGeom prst="rect">
            <a:avLst/>
          </a:prstGeom>
          <a:noFill/>
        </p:spPr>
        <p:txBody>
          <a:bodyPr wrap="square" rtlCol="0">
            <a:spAutoFit/>
          </a:bodyPr>
          <a:lstStyle/>
          <a:p>
            <a:pPr algn="ctr"/>
            <a:fld id="{C65F5120-4DDD-4F6E-A8A3-6E457F860242}" type="slidenum">
              <a:rPr lang="en-US" sz="1200" smtClean="0">
                <a:solidFill>
                  <a:schemeClr val="bg1"/>
                </a:solidFill>
              </a:rPr>
              <a:pPr algn="ctr"/>
              <a:t>‹#›</a:t>
            </a:fld>
            <a:endParaRPr lang="en-US" sz="1200" dirty="0">
              <a:solidFill>
                <a:schemeClr val="bg1"/>
              </a:solidFill>
            </a:endParaRPr>
          </a:p>
        </p:txBody>
      </p:sp>
    </p:spTree>
    <p:extLst>
      <p:ext uri="{BB962C8B-B14F-4D97-AF65-F5344CB8AC3E}">
        <p14:creationId xmlns:p14="http://schemas.microsoft.com/office/powerpoint/2010/main" val="131538349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88" userDrawn="1">
          <p15:clr>
            <a:srgbClr val="F26B43"/>
          </p15:clr>
        </p15:guide>
        <p15:guide id="4" pos="192" userDrawn="1">
          <p15:clr>
            <a:srgbClr val="F26B43"/>
          </p15:clr>
        </p15:guide>
        <p15:guide id="5" orient="horz" pos="504" userDrawn="1">
          <p15:clr>
            <a:srgbClr val="F26B43"/>
          </p15:clr>
        </p15:guide>
        <p15:guide id="6"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nYBgwAHgZA&amp;list=PLt-EzlLx2AKHdIn--ZXv5jujxnUdfacez"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172D31-BAAB-927D-8F36-B561BC8C11F3}"/>
              </a:ext>
            </a:extLst>
          </p:cNvPr>
          <p:cNvPicPr>
            <a:picLocks noChangeAspect="1"/>
          </p:cNvPicPr>
          <p:nvPr/>
        </p:nvPicPr>
        <p:blipFill>
          <a:blip r:embed="rId3"/>
          <a:stretch>
            <a:fillRect/>
          </a:stretch>
        </p:blipFill>
        <p:spPr>
          <a:xfrm>
            <a:off x="5219700" y="852719"/>
            <a:ext cx="1752600" cy="1752600"/>
          </a:xfrm>
          <a:prstGeom prst="rect">
            <a:avLst/>
          </a:prstGeom>
        </p:spPr>
      </p:pic>
      <p:sp>
        <p:nvSpPr>
          <p:cNvPr id="8" name="TextBox 7">
            <a:extLst>
              <a:ext uri="{FF2B5EF4-FFF2-40B4-BE49-F238E27FC236}">
                <a16:creationId xmlns:a16="http://schemas.microsoft.com/office/drawing/2014/main" id="{ACFF78BA-9852-AE1F-A4BC-E9349B8896F0}"/>
              </a:ext>
            </a:extLst>
          </p:cNvPr>
          <p:cNvSpPr txBox="1"/>
          <p:nvPr/>
        </p:nvSpPr>
        <p:spPr>
          <a:xfrm>
            <a:off x="1812349" y="3126908"/>
            <a:ext cx="8467725" cy="1077218"/>
          </a:xfrm>
          <a:prstGeom prst="rect">
            <a:avLst/>
          </a:prstGeom>
          <a:noFill/>
        </p:spPr>
        <p:txBody>
          <a:bodyPr wrap="square">
            <a:spAutoFit/>
          </a:bodyPr>
          <a:lstStyle/>
          <a:p>
            <a:pPr algn="ctr"/>
            <a:r>
              <a:rPr lang="en-US" sz="3200" b="1" cap="all" dirty="0"/>
              <a:t>LICW </a:t>
            </a:r>
          </a:p>
          <a:p>
            <a:pPr algn="ctr"/>
            <a:r>
              <a:rPr lang="en-US" sz="3200" b="1" cap="all" dirty="0"/>
              <a:t>TEACHERS of Morse Code</a:t>
            </a:r>
          </a:p>
        </p:txBody>
      </p:sp>
    </p:spTree>
    <p:extLst>
      <p:ext uri="{BB962C8B-B14F-4D97-AF65-F5344CB8AC3E}">
        <p14:creationId xmlns:p14="http://schemas.microsoft.com/office/powerpoint/2010/main" val="329526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55695-674A-393A-07C7-546B32189D76}"/>
              </a:ext>
            </a:extLst>
          </p:cNvPr>
          <p:cNvSpPr txBox="1"/>
          <p:nvPr/>
        </p:nvSpPr>
        <p:spPr>
          <a:xfrm>
            <a:off x="304800" y="132487"/>
            <a:ext cx="8267700" cy="523220"/>
          </a:xfrm>
          <a:prstGeom prst="rect">
            <a:avLst/>
          </a:prstGeom>
          <a:noFill/>
        </p:spPr>
        <p:txBody>
          <a:bodyPr wrap="square">
            <a:spAutoFit/>
          </a:bodyPr>
          <a:lstStyle/>
          <a:p>
            <a:r>
              <a:rPr lang="en-US" sz="2800" b="1" cap="all" dirty="0"/>
              <a:t>Beyond Core Curriculum</a:t>
            </a:r>
          </a:p>
        </p:txBody>
      </p:sp>
      <p:sp>
        <p:nvSpPr>
          <p:cNvPr id="3" name="TextBox 2">
            <a:extLst>
              <a:ext uri="{FF2B5EF4-FFF2-40B4-BE49-F238E27FC236}">
                <a16:creationId xmlns:a16="http://schemas.microsoft.com/office/drawing/2014/main" id="{5B3A6D05-34A4-EC5D-3049-14F5F21CCA5F}"/>
              </a:ext>
            </a:extLst>
          </p:cNvPr>
          <p:cNvSpPr txBox="1"/>
          <p:nvPr/>
        </p:nvSpPr>
        <p:spPr>
          <a:xfrm>
            <a:off x="688182" y="1452761"/>
            <a:ext cx="5741648" cy="4555093"/>
          </a:xfrm>
          <a:prstGeom prst="rect">
            <a:avLst/>
          </a:prstGeom>
          <a:noFill/>
        </p:spPr>
        <p:txBody>
          <a:bodyPr wrap="square">
            <a:spAutoFit/>
          </a:bodyPr>
          <a:lstStyle/>
          <a:p>
            <a:pPr>
              <a:spcBef>
                <a:spcPts val="1200"/>
              </a:spcBef>
            </a:pPr>
            <a:r>
              <a:rPr lang="en-US" sz="2000" b="1" dirty="0"/>
              <a:t>Intro to Club Resources</a:t>
            </a:r>
          </a:p>
          <a:p>
            <a:pPr>
              <a:spcBef>
                <a:spcPts val="1200"/>
              </a:spcBef>
            </a:pPr>
            <a:r>
              <a:rPr lang="en-US" sz="2000" b="1" dirty="0"/>
              <a:t>Foundational Classes</a:t>
            </a:r>
          </a:p>
          <a:p>
            <a:pPr marL="182880">
              <a:spcBef>
                <a:spcPts val="1200"/>
              </a:spcBef>
            </a:pPr>
            <a:r>
              <a:rPr lang="en-US" sz="2000" b="1" dirty="0"/>
              <a:t>Sending Prep</a:t>
            </a:r>
          </a:p>
          <a:p>
            <a:pPr marL="182880">
              <a:spcBef>
                <a:spcPts val="1200"/>
              </a:spcBef>
            </a:pPr>
            <a:r>
              <a:rPr lang="en-US" sz="2000" b="1" dirty="0"/>
              <a:t>Building Productive Practice Habits</a:t>
            </a:r>
          </a:p>
          <a:p>
            <a:pPr marL="182880">
              <a:spcBef>
                <a:spcPts val="1200"/>
              </a:spcBef>
            </a:pPr>
            <a:r>
              <a:rPr lang="en-US" sz="2000" b="1" dirty="0"/>
              <a:t>Sending Fundamentals</a:t>
            </a:r>
          </a:p>
          <a:p>
            <a:pPr>
              <a:spcBef>
                <a:spcPts val="1200"/>
              </a:spcBef>
            </a:pPr>
            <a:r>
              <a:rPr lang="en-US" sz="2000" b="1" dirty="0"/>
              <a:t>Women's Only</a:t>
            </a:r>
          </a:p>
          <a:p>
            <a:pPr>
              <a:spcBef>
                <a:spcPts val="1200"/>
              </a:spcBef>
            </a:pPr>
            <a:r>
              <a:rPr lang="en-US" sz="2000" b="1" dirty="0"/>
              <a:t>Hams with Disabilities</a:t>
            </a:r>
          </a:p>
          <a:p>
            <a:pPr>
              <a:spcBef>
                <a:spcPts val="1200"/>
              </a:spcBef>
            </a:pPr>
            <a:r>
              <a:rPr lang="en-US" sz="2000" b="1" dirty="0"/>
              <a:t>National Traffic System </a:t>
            </a:r>
          </a:p>
          <a:p>
            <a:pPr>
              <a:spcBef>
                <a:spcPts val="1200"/>
              </a:spcBef>
            </a:pPr>
            <a:r>
              <a:rPr lang="en-US" sz="2000" b="1" dirty="0"/>
              <a:t>London Calling</a:t>
            </a:r>
          </a:p>
          <a:p>
            <a:pPr>
              <a:spcBef>
                <a:spcPts val="1200"/>
              </a:spcBef>
            </a:pPr>
            <a:r>
              <a:rPr lang="en-US" sz="2000" b="1" dirty="0"/>
              <a:t>Fun Friday </a:t>
            </a:r>
          </a:p>
        </p:txBody>
      </p:sp>
      <p:pic>
        <p:nvPicPr>
          <p:cNvPr id="4" name="Graphic 3">
            <a:extLst>
              <a:ext uri="{FF2B5EF4-FFF2-40B4-BE49-F238E27FC236}">
                <a16:creationId xmlns:a16="http://schemas.microsoft.com/office/drawing/2014/main" id="{C605F303-734C-E0BC-C467-EAC2309ED1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1520596"/>
            <a:ext cx="249794" cy="249794"/>
          </a:xfrm>
          <a:prstGeom prst="rect">
            <a:avLst/>
          </a:prstGeom>
        </p:spPr>
      </p:pic>
      <p:pic>
        <p:nvPicPr>
          <p:cNvPr id="5" name="Graphic 4">
            <a:extLst>
              <a:ext uri="{FF2B5EF4-FFF2-40B4-BE49-F238E27FC236}">
                <a16:creationId xmlns:a16="http://schemas.microsoft.com/office/drawing/2014/main" id="{87B9CCB7-A24C-C55B-C14B-27D7C7AAF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1978816"/>
            <a:ext cx="249794" cy="249794"/>
          </a:xfrm>
          <a:prstGeom prst="rect">
            <a:avLst/>
          </a:prstGeom>
        </p:spPr>
      </p:pic>
      <p:pic>
        <p:nvPicPr>
          <p:cNvPr id="8" name="Graphic 7">
            <a:extLst>
              <a:ext uri="{FF2B5EF4-FFF2-40B4-BE49-F238E27FC236}">
                <a16:creationId xmlns:a16="http://schemas.microsoft.com/office/drawing/2014/main" id="{51BDA57D-7679-20BA-44D9-B339ACDA07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810974"/>
            <a:ext cx="249794" cy="249794"/>
          </a:xfrm>
          <a:prstGeom prst="rect">
            <a:avLst/>
          </a:prstGeom>
        </p:spPr>
      </p:pic>
      <p:pic>
        <p:nvPicPr>
          <p:cNvPr id="9" name="Graphic 8">
            <a:extLst>
              <a:ext uri="{FF2B5EF4-FFF2-40B4-BE49-F238E27FC236}">
                <a16:creationId xmlns:a16="http://schemas.microsoft.com/office/drawing/2014/main" id="{D67FA70F-3334-2FE4-BB2F-BE26FC7495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269194"/>
            <a:ext cx="249794" cy="249794"/>
          </a:xfrm>
          <a:prstGeom prst="rect">
            <a:avLst/>
          </a:prstGeom>
        </p:spPr>
      </p:pic>
      <p:pic>
        <p:nvPicPr>
          <p:cNvPr id="17" name="Graphic 16">
            <a:extLst>
              <a:ext uri="{FF2B5EF4-FFF2-40B4-BE49-F238E27FC236}">
                <a16:creationId xmlns:a16="http://schemas.microsoft.com/office/drawing/2014/main" id="{006ED7D9-449F-D1EB-0B30-8BDA92CB88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727414"/>
            <a:ext cx="249794" cy="249794"/>
          </a:xfrm>
          <a:prstGeom prst="rect">
            <a:avLst/>
          </a:prstGeom>
        </p:spPr>
      </p:pic>
      <p:pic>
        <p:nvPicPr>
          <p:cNvPr id="18" name="Graphic 17">
            <a:extLst>
              <a:ext uri="{FF2B5EF4-FFF2-40B4-BE49-F238E27FC236}">
                <a16:creationId xmlns:a16="http://schemas.microsoft.com/office/drawing/2014/main" id="{84EC57DC-940B-0606-2212-79F4AD882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5191145"/>
            <a:ext cx="249794" cy="249794"/>
          </a:xfrm>
          <a:prstGeom prst="rect">
            <a:avLst/>
          </a:prstGeom>
        </p:spPr>
      </p:pic>
      <p:pic>
        <p:nvPicPr>
          <p:cNvPr id="19" name="Graphic 18">
            <a:extLst>
              <a:ext uri="{FF2B5EF4-FFF2-40B4-BE49-F238E27FC236}">
                <a16:creationId xmlns:a16="http://schemas.microsoft.com/office/drawing/2014/main" id="{28AADE82-2608-5A53-3731-ACA8DCF60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5649365"/>
            <a:ext cx="249794" cy="249794"/>
          </a:xfrm>
          <a:prstGeom prst="rect">
            <a:avLst/>
          </a:prstGeom>
        </p:spPr>
      </p:pic>
      <p:sp>
        <p:nvSpPr>
          <p:cNvPr id="20" name="TextBox 19">
            <a:extLst>
              <a:ext uri="{FF2B5EF4-FFF2-40B4-BE49-F238E27FC236}">
                <a16:creationId xmlns:a16="http://schemas.microsoft.com/office/drawing/2014/main" id="{2E76B69B-246F-D2AB-A0C7-D5AC64FE4AF6}"/>
              </a:ext>
            </a:extLst>
          </p:cNvPr>
          <p:cNvSpPr txBox="1"/>
          <p:nvPr/>
        </p:nvSpPr>
        <p:spPr>
          <a:xfrm>
            <a:off x="6463779" y="1452761"/>
            <a:ext cx="5741648" cy="4093428"/>
          </a:xfrm>
          <a:prstGeom prst="rect">
            <a:avLst/>
          </a:prstGeom>
          <a:noFill/>
        </p:spPr>
        <p:txBody>
          <a:bodyPr wrap="square">
            <a:spAutoFit/>
          </a:bodyPr>
          <a:lstStyle/>
          <a:p>
            <a:pPr>
              <a:spcBef>
                <a:spcPts val="1200"/>
              </a:spcBef>
            </a:pPr>
            <a:r>
              <a:rPr lang="en-US" sz="2000" b="1" dirty="0"/>
              <a:t>Gud Fists Sending</a:t>
            </a:r>
          </a:p>
          <a:p>
            <a:pPr>
              <a:spcBef>
                <a:spcPts val="1200"/>
              </a:spcBef>
            </a:pPr>
            <a:r>
              <a:rPr lang="en-US" sz="2000" b="1" dirty="0"/>
              <a:t>Essential Operating Subjects</a:t>
            </a:r>
          </a:p>
          <a:p>
            <a:pPr>
              <a:spcBef>
                <a:spcPts val="1200"/>
              </a:spcBef>
            </a:pPr>
            <a:r>
              <a:rPr lang="en-US" sz="2000" b="1" dirty="0"/>
              <a:t>Qualifying Runs</a:t>
            </a:r>
          </a:p>
          <a:p>
            <a:pPr>
              <a:spcBef>
                <a:spcPts val="1200"/>
              </a:spcBef>
            </a:pPr>
            <a:r>
              <a:rPr lang="en-US" sz="2000" b="1" dirty="0"/>
              <a:t>Code Buddy Program</a:t>
            </a:r>
          </a:p>
          <a:p>
            <a:pPr>
              <a:spcBef>
                <a:spcPts val="1200"/>
              </a:spcBef>
            </a:pPr>
            <a:r>
              <a:rPr lang="en-US" sz="2000" b="1" dirty="0"/>
              <a:t>CW Workshop</a:t>
            </a:r>
          </a:p>
          <a:p>
            <a:pPr>
              <a:spcBef>
                <a:spcPts val="1200"/>
              </a:spcBef>
            </a:pPr>
            <a:r>
              <a:rPr lang="en-US" sz="2000" b="1" dirty="0"/>
              <a:t>QSO Protocol </a:t>
            </a:r>
          </a:p>
          <a:p>
            <a:pPr>
              <a:spcBef>
                <a:spcPts val="1200"/>
              </a:spcBef>
            </a:pPr>
            <a:r>
              <a:rPr lang="en-US" sz="2000" b="1" dirty="0"/>
              <a:t>Digital Talk Group</a:t>
            </a:r>
          </a:p>
          <a:p>
            <a:pPr>
              <a:spcBef>
                <a:spcPts val="1200"/>
              </a:spcBef>
            </a:pPr>
            <a:r>
              <a:rPr lang="en-US" sz="2000" b="1" dirty="0"/>
              <a:t>Internet CW – </a:t>
            </a:r>
            <a:r>
              <a:rPr lang="en-US" sz="2000" b="1" dirty="0" err="1"/>
              <a:t>VBand</a:t>
            </a:r>
            <a:endParaRPr lang="en-US" sz="2000" b="1" dirty="0"/>
          </a:p>
          <a:p>
            <a:pPr>
              <a:spcBef>
                <a:spcPts val="1200"/>
              </a:spcBef>
            </a:pPr>
            <a:r>
              <a:rPr lang="en-US" sz="2000" b="1" dirty="0"/>
              <a:t>CW Makers</a:t>
            </a:r>
          </a:p>
        </p:txBody>
      </p:sp>
      <p:pic>
        <p:nvPicPr>
          <p:cNvPr id="21" name="Graphic 20">
            <a:extLst>
              <a:ext uri="{FF2B5EF4-FFF2-40B4-BE49-F238E27FC236}">
                <a16:creationId xmlns:a16="http://schemas.microsoft.com/office/drawing/2014/main" id="{C1669858-DEC3-1DD5-5CD1-7EF34B9BF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1520596"/>
            <a:ext cx="249794" cy="249794"/>
          </a:xfrm>
          <a:prstGeom prst="rect">
            <a:avLst/>
          </a:prstGeom>
        </p:spPr>
      </p:pic>
      <p:pic>
        <p:nvPicPr>
          <p:cNvPr id="22" name="Graphic 21">
            <a:extLst>
              <a:ext uri="{FF2B5EF4-FFF2-40B4-BE49-F238E27FC236}">
                <a16:creationId xmlns:a16="http://schemas.microsoft.com/office/drawing/2014/main" id="{22588953-6635-7B78-9918-049EBE2F5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1978816"/>
            <a:ext cx="249794" cy="249794"/>
          </a:xfrm>
          <a:prstGeom prst="rect">
            <a:avLst/>
          </a:prstGeom>
        </p:spPr>
      </p:pic>
      <p:pic>
        <p:nvPicPr>
          <p:cNvPr id="23" name="Graphic 22">
            <a:extLst>
              <a:ext uri="{FF2B5EF4-FFF2-40B4-BE49-F238E27FC236}">
                <a16:creationId xmlns:a16="http://schemas.microsoft.com/office/drawing/2014/main" id="{1EB92CCB-341B-3398-18D0-1D44A98E9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3810974"/>
            <a:ext cx="249794" cy="249794"/>
          </a:xfrm>
          <a:prstGeom prst="rect">
            <a:avLst/>
          </a:prstGeom>
        </p:spPr>
      </p:pic>
      <p:pic>
        <p:nvPicPr>
          <p:cNvPr id="24" name="Graphic 23">
            <a:extLst>
              <a:ext uri="{FF2B5EF4-FFF2-40B4-BE49-F238E27FC236}">
                <a16:creationId xmlns:a16="http://schemas.microsoft.com/office/drawing/2014/main" id="{72110CB6-1D2B-DC4B-12AB-6BD30D95F0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4269194"/>
            <a:ext cx="249794" cy="249794"/>
          </a:xfrm>
          <a:prstGeom prst="rect">
            <a:avLst/>
          </a:prstGeom>
        </p:spPr>
      </p:pic>
      <p:pic>
        <p:nvPicPr>
          <p:cNvPr id="25" name="Graphic 24">
            <a:extLst>
              <a:ext uri="{FF2B5EF4-FFF2-40B4-BE49-F238E27FC236}">
                <a16:creationId xmlns:a16="http://schemas.microsoft.com/office/drawing/2014/main" id="{E15A1A6B-8839-16CA-20F4-EDE5B43FF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4727414"/>
            <a:ext cx="249794" cy="249794"/>
          </a:xfrm>
          <a:prstGeom prst="rect">
            <a:avLst/>
          </a:prstGeom>
        </p:spPr>
      </p:pic>
      <p:pic>
        <p:nvPicPr>
          <p:cNvPr id="26" name="Graphic 25">
            <a:extLst>
              <a:ext uri="{FF2B5EF4-FFF2-40B4-BE49-F238E27FC236}">
                <a16:creationId xmlns:a16="http://schemas.microsoft.com/office/drawing/2014/main" id="{90E3A887-7771-E381-6BBF-C9CE69228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5191145"/>
            <a:ext cx="249794" cy="249794"/>
          </a:xfrm>
          <a:prstGeom prst="rect">
            <a:avLst/>
          </a:prstGeom>
        </p:spPr>
      </p:pic>
      <p:pic>
        <p:nvPicPr>
          <p:cNvPr id="27" name="Graphic 26">
            <a:extLst>
              <a:ext uri="{FF2B5EF4-FFF2-40B4-BE49-F238E27FC236}">
                <a16:creationId xmlns:a16="http://schemas.microsoft.com/office/drawing/2014/main" id="{C6A83569-8D3B-9835-A2A0-FD59E8A440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3355004"/>
            <a:ext cx="249794" cy="249794"/>
          </a:xfrm>
          <a:prstGeom prst="rect">
            <a:avLst/>
          </a:prstGeom>
        </p:spPr>
      </p:pic>
      <p:pic>
        <p:nvPicPr>
          <p:cNvPr id="28" name="Graphic 27">
            <a:extLst>
              <a:ext uri="{FF2B5EF4-FFF2-40B4-BE49-F238E27FC236}">
                <a16:creationId xmlns:a16="http://schemas.microsoft.com/office/drawing/2014/main" id="{67ED4DB2-78A7-95F7-0377-AD0324C729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2900767"/>
            <a:ext cx="249794" cy="249794"/>
          </a:xfrm>
          <a:prstGeom prst="rect">
            <a:avLst/>
          </a:prstGeom>
        </p:spPr>
      </p:pic>
      <p:pic>
        <p:nvPicPr>
          <p:cNvPr id="29" name="Graphic 28">
            <a:extLst>
              <a:ext uri="{FF2B5EF4-FFF2-40B4-BE49-F238E27FC236}">
                <a16:creationId xmlns:a16="http://schemas.microsoft.com/office/drawing/2014/main" id="{1B945314-75E9-E150-842E-9130906235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3985" y="2451147"/>
            <a:ext cx="249794" cy="249794"/>
          </a:xfrm>
          <a:prstGeom prst="rect">
            <a:avLst/>
          </a:prstGeom>
        </p:spPr>
      </p:pic>
    </p:spTree>
    <p:extLst>
      <p:ext uri="{BB962C8B-B14F-4D97-AF65-F5344CB8AC3E}">
        <p14:creationId xmlns:p14="http://schemas.microsoft.com/office/powerpoint/2010/main" val="374649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1CEB22-CC55-6938-DDA2-4C6086757FE0}"/>
              </a:ext>
            </a:extLst>
          </p:cNvPr>
          <p:cNvSpPr txBox="1"/>
          <p:nvPr/>
        </p:nvSpPr>
        <p:spPr>
          <a:xfrm>
            <a:off x="304800" y="132487"/>
            <a:ext cx="8267700" cy="523220"/>
          </a:xfrm>
          <a:prstGeom prst="rect">
            <a:avLst/>
          </a:prstGeom>
          <a:noFill/>
        </p:spPr>
        <p:txBody>
          <a:bodyPr wrap="square">
            <a:spAutoFit/>
          </a:bodyPr>
          <a:lstStyle/>
          <a:p>
            <a:r>
              <a:rPr lang="en-US" sz="2800" b="1" cap="all" dirty="0"/>
              <a:t>Weekly Forums</a:t>
            </a:r>
          </a:p>
        </p:txBody>
      </p:sp>
      <p:sp>
        <p:nvSpPr>
          <p:cNvPr id="3" name="TextBox 2">
            <a:extLst>
              <a:ext uri="{FF2B5EF4-FFF2-40B4-BE49-F238E27FC236}">
                <a16:creationId xmlns:a16="http://schemas.microsoft.com/office/drawing/2014/main" id="{D97EBFB5-B2DF-C7D0-B75C-B55D6009C2DF}"/>
              </a:ext>
            </a:extLst>
          </p:cNvPr>
          <p:cNvSpPr txBox="1"/>
          <p:nvPr/>
        </p:nvSpPr>
        <p:spPr>
          <a:xfrm>
            <a:off x="688182" y="1826984"/>
            <a:ext cx="5741648" cy="3631763"/>
          </a:xfrm>
          <a:prstGeom prst="rect">
            <a:avLst/>
          </a:prstGeom>
          <a:noFill/>
        </p:spPr>
        <p:txBody>
          <a:bodyPr wrap="square">
            <a:spAutoFit/>
          </a:bodyPr>
          <a:lstStyle/>
          <a:p>
            <a:pPr>
              <a:spcBef>
                <a:spcPts val="1800"/>
              </a:spcBef>
            </a:pPr>
            <a:r>
              <a:rPr lang="en-US" sz="2000" b="1" dirty="0"/>
              <a:t>Boat Anchors</a:t>
            </a:r>
          </a:p>
          <a:p>
            <a:pPr>
              <a:spcBef>
                <a:spcPts val="1800"/>
              </a:spcBef>
            </a:pPr>
            <a:r>
              <a:rPr lang="en-US" sz="2000" b="1" dirty="0"/>
              <a:t>QRP</a:t>
            </a:r>
          </a:p>
          <a:p>
            <a:pPr>
              <a:spcBef>
                <a:spcPts val="1800"/>
              </a:spcBef>
            </a:pPr>
            <a:r>
              <a:rPr lang="en-US" sz="2000" b="1" dirty="0"/>
              <a:t>Contesting</a:t>
            </a:r>
          </a:p>
          <a:p>
            <a:pPr>
              <a:spcBef>
                <a:spcPts val="1800"/>
              </a:spcBef>
            </a:pPr>
            <a:r>
              <a:rPr lang="en-US" sz="2000" b="1" dirty="0"/>
              <a:t>Technology</a:t>
            </a:r>
          </a:p>
          <a:p>
            <a:pPr>
              <a:spcBef>
                <a:spcPts val="1800"/>
              </a:spcBef>
            </a:pPr>
            <a:r>
              <a:rPr lang="en-US" sz="2000" b="1" dirty="0"/>
              <a:t>Antennas</a:t>
            </a:r>
          </a:p>
          <a:p>
            <a:pPr>
              <a:spcBef>
                <a:spcPts val="1800"/>
              </a:spcBef>
            </a:pPr>
            <a:r>
              <a:rPr lang="en-US" sz="2000" b="1" dirty="0" err="1"/>
              <a:t>DXpeditions</a:t>
            </a:r>
            <a:endParaRPr lang="en-US" sz="2000" b="1" dirty="0"/>
          </a:p>
          <a:p>
            <a:pPr>
              <a:spcBef>
                <a:spcPts val="1800"/>
              </a:spcBef>
            </a:pPr>
            <a:r>
              <a:rPr lang="en-US" sz="2000" b="1" dirty="0"/>
              <a:t>Historical Events</a:t>
            </a:r>
          </a:p>
        </p:txBody>
      </p:sp>
      <p:pic>
        <p:nvPicPr>
          <p:cNvPr id="4" name="Graphic 3">
            <a:extLst>
              <a:ext uri="{FF2B5EF4-FFF2-40B4-BE49-F238E27FC236}">
                <a16:creationId xmlns:a16="http://schemas.microsoft.com/office/drawing/2014/main" id="{226B6BA6-2D06-9E7E-070E-5F48B0C93B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1894819"/>
            <a:ext cx="249794" cy="249794"/>
          </a:xfrm>
          <a:prstGeom prst="rect">
            <a:avLst/>
          </a:prstGeom>
        </p:spPr>
      </p:pic>
      <p:pic>
        <p:nvPicPr>
          <p:cNvPr id="5" name="Graphic 4">
            <a:extLst>
              <a:ext uri="{FF2B5EF4-FFF2-40B4-BE49-F238E27FC236}">
                <a16:creationId xmlns:a16="http://schemas.microsoft.com/office/drawing/2014/main" id="{9355115B-3B28-71F9-6AAD-28230FF6B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454639"/>
            <a:ext cx="249794" cy="249794"/>
          </a:xfrm>
          <a:prstGeom prst="rect">
            <a:avLst/>
          </a:prstGeom>
        </p:spPr>
      </p:pic>
      <p:pic>
        <p:nvPicPr>
          <p:cNvPr id="6" name="Graphic 5">
            <a:extLst>
              <a:ext uri="{FF2B5EF4-FFF2-40B4-BE49-F238E27FC236}">
                <a16:creationId xmlns:a16="http://schemas.microsoft.com/office/drawing/2014/main" id="{784B54CF-69FC-0345-DB46-8C86B439CB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976359"/>
            <a:ext cx="249794" cy="249794"/>
          </a:xfrm>
          <a:prstGeom prst="rect">
            <a:avLst/>
          </a:prstGeom>
        </p:spPr>
      </p:pic>
      <p:pic>
        <p:nvPicPr>
          <p:cNvPr id="7" name="Graphic 6">
            <a:extLst>
              <a:ext uri="{FF2B5EF4-FFF2-40B4-BE49-F238E27FC236}">
                <a16:creationId xmlns:a16="http://schemas.microsoft.com/office/drawing/2014/main" id="{62C6A578-CEBF-A7EE-5F95-7487426588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498079"/>
            <a:ext cx="249794" cy="249794"/>
          </a:xfrm>
          <a:prstGeom prst="rect">
            <a:avLst/>
          </a:prstGeom>
        </p:spPr>
      </p:pic>
      <p:pic>
        <p:nvPicPr>
          <p:cNvPr id="8" name="Graphic 7">
            <a:extLst>
              <a:ext uri="{FF2B5EF4-FFF2-40B4-BE49-F238E27FC236}">
                <a16:creationId xmlns:a16="http://schemas.microsoft.com/office/drawing/2014/main" id="{1C6EA19C-B180-8966-CEE6-A3A134F2A1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049665"/>
            <a:ext cx="249794" cy="249794"/>
          </a:xfrm>
          <a:prstGeom prst="rect">
            <a:avLst/>
          </a:prstGeom>
        </p:spPr>
      </p:pic>
      <p:pic>
        <p:nvPicPr>
          <p:cNvPr id="9" name="Graphic 8">
            <a:extLst>
              <a:ext uri="{FF2B5EF4-FFF2-40B4-BE49-F238E27FC236}">
                <a16:creationId xmlns:a16="http://schemas.microsoft.com/office/drawing/2014/main" id="{9EEB4FC5-B117-F274-2471-B56568FBAA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571385"/>
            <a:ext cx="249794" cy="249794"/>
          </a:xfrm>
          <a:prstGeom prst="rect">
            <a:avLst/>
          </a:prstGeom>
        </p:spPr>
      </p:pic>
      <p:sp>
        <p:nvSpPr>
          <p:cNvPr id="10" name="TextBox 9">
            <a:extLst>
              <a:ext uri="{FF2B5EF4-FFF2-40B4-BE49-F238E27FC236}">
                <a16:creationId xmlns:a16="http://schemas.microsoft.com/office/drawing/2014/main" id="{13404C65-4F49-74A1-E974-48CEFF134B33}"/>
              </a:ext>
            </a:extLst>
          </p:cNvPr>
          <p:cNvSpPr txBox="1"/>
          <p:nvPr/>
        </p:nvSpPr>
        <p:spPr>
          <a:xfrm>
            <a:off x="6429830" y="1826984"/>
            <a:ext cx="5741648" cy="3631763"/>
          </a:xfrm>
          <a:prstGeom prst="rect">
            <a:avLst/>
          </a:prstGeom>
          <a:noFill/>
        </p:spPr>
        <p:txBody>
          <a:bodyPr wrap="square">
            <a:spAutoFit/>
          </a:bodyPr>
          <a:lstStyle/>
          <a:p>
            <a:pPr>
              <a:spcBef>
                <a:spcPts val="1800"/>
              </a:spcBef>
            </a:pPr>
            <a:r>
              <a:rPr lang="en-US" sz="2000" b="1" dirty="0" err="1"/>
              <a:t>Morserino</a:t>
            </a:r>
            <a:r>
              <a:rPr lang="en-US" sz="2000" b="1" dirty="0"/>
              <a:t> Users</a:t>
            </a:r>
          </a:p>
          <a:p>
            <a:pPr>
              <a:spcBef>
                <a:spcPts val="1800"/>
              </a:spcBef>
            </a:pPr>
            <a:r>
              <a:rPr lang="en-US" sz="2000" b="1" dirty="0"/>
              <a:t>Satellites</a:t>
            </a:r>
          </a:p>
          <a:p>
            <a:pPr>
              <a:spcBef>
                <a:spcPts val="1800"/>
              </a:spcBef>
            </a:pPr>
            <a:r>
              <a:rPr lang="en-US" sz="2000" b="1" dirty="0"/>
              <a:t>POTA and SOTA</a:t>
            </a:r>
          </a:p>
          <a:p>
            <a:pPr>
              <a:spcBef>
                <a:spcPts val="1800"/>
              </a:spcBef>
            </a:pPr>
            <a:r>
              <a:rPr lang="en-US" sz="2000" b="1" dirty="0"/>
              <a:t>Wild About Bugs</a:t>
            </a:r>
          </a:p>
          <a:p>
            <a:pPr>
              <a:spcBef>
                <a:spcPts val="1800"/>
              </a:spcBef>
            </a:pPr>
            <a:r>
              <a:rPr lang="en-US" sz="2000" b="1" dirty="0"/>
              <a:t>Elmer 101</a:t>
            </a:r>
          </a:p>
          <a:p>
            <a:pPr>
              <a:spcBef>
                <a:spcPts val="1800"/>
              </a:spcBef>
            </a:pPr>
            <a:r>
              <a:rPr lang="en-US" sz="2000" b="1" dirty="0"/>
              <a:t>Portable Ops</a:t>
            </a:r>
          </a:p>
          <a:p>
            <a:pPr>
              <a:spcBef>
                <a:spcPts val="1800"/>
              </a:spcBef>
            </a:pPr>
            <a:r>
              <a:rPr lang="en-US" sz="2000" b="1" dirty="0"/>
              <a:t>Electronic Theory</a:t>
            </a:r>
          </a:p>
        </p:txBody>
      </p:sp>
      <p:pic>
        <p:nvPicPr>
          <p:cNvPr id="11" name="Graphic 10">
            <a:extLst>
              <a:ext uri="{FF2B5EF4-FFF2-40B4-BE49-F238E27FC236}">
                <a16:creationId xmlns:a16="http://schemas.microsoft.com/office/drawing/2014/main" id="{74E7FA33-FA6C-FE25-2191-9D1FB1F7D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1894819"/>
            <a:ext cx="249794" cy="249794"/>
          </a:xfrm>
          <a:prstGeom prst="rect">
            <a:avLst/>
          </a:prstGeom>
        </p:spPr>
      </p:pic>
      <p:pic>
        <p:nvPicPr>
          <p:cNvPr id="12" name="Graphic 11">
            <a:extLst>
              <a:ext uri="{FF2B5EF4-FFF2-40B4-BE49-F238E27FC236}">
                <a16:creationId xmlns:a16="http://schemas.microsoft.com/office/drawing/2014/main" id="{2E712535-B5A6-5015-573A-0DCA9BCF7D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2454639"/>
            <a:ext cx="249794" cy="249794"/>
          </a:xfrm>
          <a:prstGeom prst="rect">
            <a:avLst/>
          </a:prstGeom>
        </p:spPr>
      </p:pic>
      <p:pic>
        <p:nvPicPr>
          <p:cNvPr id="13" name="Graphic 12">
            <a:extLst>
              <a:ext uri="{FF2B5EF4-FFF2-40B4-BE49-F238E27FC236}">
                <a16:creationId xmlns:a16="http://schemas.microsoft.com/office/drawing/2014/main" id="{072AFACA-0D23-7834-3E3E-C6DDBC6D1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2976359"/>
            <a:ext cx="249794" cy="249794"/>
          </a:xfrm>
          <a:prstGeom prst="rect">
            <a:avLst/>
          </a:prstGeom>
        </p:spPr>
      </p:pic>
      <p:pic>
        <p:nvPicPr>
          <p:cNvPr id="14" name="Graphic 13">
            <a:extLst>
              <a:ext uri="{FF2B5EF4-FFF2-40B4-BE49-F238E27FC236}">
                <a16:creationId xmlns:a16="http://schemas.microsoft.com/office/drawing/2014/main" id="{55DA8044-0B06-1EB9-2932-731BFF383D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3498079"/>
            <a:ext cx="249794" cy="249794"/>
          </a:xfrm>
          <a:prstGeom prst="rect">
            <a:avLst/>
          </a:prstGeom>
        </p:spPr>
      </p:pic>
      <p:pic>
        <p:nvPicPr>
          <p:cNvPr id="15" name="Graphic 14">
            <a:extLst>
              <a:ext uri="{FF2B5EF4-FFF2-40B4-BE49-F238E27FC236}">
                <a16:creationId xmlns:a16="http://schemas.microsoft.com/office/drawing/2014/main" id="{E433555F-43E6-1759-57C8-F622835319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4049665"/>
            <a:ext cx="249794" cy="249794"/>
          </a:xfrm>
          <a:prstGeom prst="rect">
            <a:avLst/>
          </a:prstGeom>
        </p:spPr>
      </p:pic>
      <p:pic>
        <p:nvPicPr>
          <p:cNvPr id="16" name="Graphic 15">
            <a:extLst>
              <a:ext uri="{FF2B5EF4-FFF2-40B4-BE49-F238E27FC236}">
                <a16:creationId xmlns:a16="http://schemas.microsoft.com/office/drawing/2014/main" id="{4BD4958C-4F1D-3B56-646E-0B7912218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4571385"/>
            <a:ext cx="249794" cy="249794"/>
          </a:xfrm>
          <a:prstGeom prst="rect">
            <a:avLst/>
          </a:prstGeom>
        </p:spPr>
      </p:pic>
      <p:pic>
        <p:nvPicPr>
          <p:cNvPr id="17" name="Graphic 16">
            <a:extLst>
              <a:ext uri="{FF2B5EF4-FFF2-40B4-BE49-F238E27FC236}">
                <a16:creationId xmlns:a16="http://schemas.microsoft.com/office/drawing/2014/main" id="{0FDD083F-9FBC-D90F-E9B0-6FAFCEC36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5093105"/>
            <a:ext cx="249794" cy="249794"/>
          </a:xfrm>
          <a:prstGeom prst="rect">
            <a:avLst/>
          </a:prstGeom>
        </p:spPr>
      </p:pic>
      <p:pic>
        <p:nvPicPr>
          <p:cNvPr id="18" name="Graphic 17">
            <a:extLst>
              <a:ext uri="{FF2B5EF4-FFF2-40B4-BE49-F238E27FC236}">
                <a16:creationId xmlns:a16="http://schemas.microsoft.com/office/drawing/2014/main" id="{90485197-3D42-6F4F-163C-BC21D9D150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5127910"/>
            <a:ext cx="249794" cy="249794"/>
          </a:xfrm>
          <a:prstGeom prst="rect">
            <a:avLst/>
          </a:prstGeom>
        </p:spPr>
      </p:pic>
    </p:spTree>
    <p:extLst>
      <p:ext uri="{BB962C8B-B14F-4D97-AF65-F5344CB8AC3E}">
        <p14:creationId xmlns:p14="http://schemas.microsoft.com/office/powerpoint/2010/main" val="265857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69A03-DA20-011B-BED9-19C3F386CDAB}"/>
              </a:ext>
            </a:extLst>
          </p:cNvPr>
          <p:cNvSpPr txBox="1"/>
          <p:nvPr/>
        </p:nvSpPr>
        <p:spPr>
          <a:xfrm>
            <a:off x="304800" y="132487"/>
            <a:ext cx="8267700" cy="523220"/>
          </a:xfrm>
          <a:prstGeom prst="rect">
            <a:avLst/>
          </a:prstGeom>
          <a:noFill/>
        </p:spPr>
        <p:txBody>
          <a:bodyPr wrap="square">
            <a:spAutoFit/>
          </a:bodyPr>
          <a:lstStyle/>
          <a:p>
            <a:r>
              <a:rPr lang="en-US" sz="2800" b="1" cap="all" dirty="0"/>
              <a:t>Our Membership Includes Over 300 </a:t>
            </a:r>
            <a:r>
              <a:rPr lang="en-US" sz="2800" b="1" cap="all" dirty="0" err="1"/>
              <a:t>Yl’s</a:t>
            </a:r>
            <a:endParaRPr lang="en-US" sz="2800" b="1" cap="all" dirty="0"/>
          </a:p>
        </p:txBody>
      </p:sp>
      <p:sp>
        <p:nvSpPr>
          <p:cNvPr id="3" name="TextBox 2">
            <a:extLst>
              <a:ext uri="{FF2B5EF4-FFF2-40B4-BE49-F238E27FC236}">
                <a16:creationId xmlns:a16="http://schemas.microsoft.com/office/drawing/2014/main" id="{FB565AD3-196E-F282-85FD-876AFEF250A0}"/>
              </a:ext>
            </a:extLst>
          </p:cNvPr>
          <p:cNvSpPr txBox="1"/>
          <p:nvPr/>
        </p:nvSpPr>
        <p:spPr>
          <a:xfrm>
            <a:off x="688182" y="2432955"/>
            <a:ext cx="5998368" cy="1477328"/>
          </a:xfrm>
          <a:prstGeom prst="rect">
            <a:avLst/>
          </a:prstGeom>
          <a:noFill/>
        </p:spPr>
        <p:txBody>
          <a:bodyPr wrap="square">
            <a:spAutoFit/>
          </a:bodyPr>
          <a:lstStyle/>
          <a:p>
            <a:pPr>
              <a:spcBef>
                <a:spcPts val="1800"/>
              </a:spcBef>
            </a:pPr>
            <a:r>
              <a:rPr lang="en-US" sz="2000" b="1" dirty="0"/>
              <a:t>Instructors</a:t>
            </a:r>
          </a:p>
          <a:p>
            <a:pPr>
              <a:spcBef>
                <a:spcPts val="1800"/>
              </a:spcBef>
            </a:pPr>
            <a:r>
              <a:rPr lang="en-US" sz="2000" b="1" dirty="0"/>
              <a:t>Moderators</a:t>
            </a:r>
          </a:p>
          <a:p>
            <a:pPr>
              <a:spcBef>
                <a:spcPts val="1800"/>
              </a:spcBef>
            </a:pPr>
            <a:r>
              <a:rPr lang="en-US" sz="2000" b="1" dirty="0"/>
              <a:t>Other leadership roles</a:t>
            </a:r>
          </a:p>
        </p:txBody>
      </p:sp>
      <p:pic>
        <p:nvPicPr>
          <p:cNvPr id="4" name="Graphic 3">
            <a:extLst>
              <a:ext uri="{FF2B5EF4-FFF2-40B4-BE49-F238E27FC236}">
                <a16:creationId xmlns:a16="http://schemas.microsoft.com/office/drawing/2014/main" id="{D7F2CE72-E0D0-629F-7BD4-B7321A8A7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518680"/>
            <a:ext cx="249794" cy="249794"/>
          </a:xfrm>
          <a:prstGeom prst="rect">
            <a:avLst/>
          </a:prstGeom>
        </p:spPr>
      </p:pic>
      <p:pic>
        <p:nvPicPr>
          <p:cNvPr id="5" name="Graphic 4">
            <a:extLst>
              <a:ext uri="{FF2B5EF4-FFF2-40B4-BE49-F238E27FC236}">
                <a16:creationId xmlns:a16="http://schemas.microsoft.com/office/drawing/2014/main" id="{F3F20A14-EDC0-1060-2C67-7ED30EF6C6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030129"/>
            <a:ext cx="249794" cy="249794"/>
          </a:xfrm>
          <a:prstGeom prst="rect">
            <a:avLst/>
          </a:prstGeom>
        </p:spPr>
      </p:pic>
      <p:pic>
        <p:nvPicPr>
          <p:cNvPr id="6" name="Graphic 5">
            <a:extLst>
              <a:ext uri="{FF2B5EF4-FFF2-40B4-BE49-F238E27FC236}">
                <a16:creationId xmlns:a16="http://schemas.microsoft.com/office/drawing/2014/main" id="{9D4FB1AF-1F51-EE38-DEE8-AE174E241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569879"/>
            <a:ext cx="249794" cy="249794"/>
          </a:xfrm>
          <a:prstGeom prst="rect">
            <a:avLst/>
          </a:prstGeom>
        </p:spPr>
      </p:pic>
      <p:sp>
        <p:nvSpPr>
          <p:cNvPr id="10" name="TextBox 9">
            <a:extLst>
              <a:ext uri="{FF2B5EF4-FFF2-40B4-BE49-F238E27FC236}">
                <a16:creationId xmlns:a16="http://schemas.microsoft.com/office/drawing/2014/main" id="{8EB7CB81-C5DD-6500-62BB-E55B30789106}"/>
              </a:ext>
            </a:extLst>
          </p:cNvPr>
          <p:cNvSpPr txBox="1"/>
          <p:nvPr/>
        </p:nvSpPr>
        <p:spPr>
          <a:xfrm>
            <a:off x="304800" y="4200239"/>
            <a:ext cx="5544457" cy="646331"/>
          </a:xfrm>
          <a:prstGeom prst="rect">
            <a:avLst/>
          </a:prstGeom>
          <a:noFill/>
        </p:spPr>
        <p:txBody>
          <a:bodyPr wrap="square">
            <a:spAutoFit/>
          </a:bodyPr>
          <a:lstStyle/>
          <a:p>
            <a:r>
              <a:rPr lang="en-US" b="1" i="1" dirty="0">
                <a:solidFill>
                  <a:schemeClr val="accent1"/>
                </a:solidFill>
              </a:rPr>
              <a:t>Cathy W4CMG and Anne KC9YL accepting a prestigious award on behalf of LICW</a:t>
            </a:r>
          </a:p>
        </p:txBody>
      </p:sp>
      <p:pic>
        <p:nvPicPr>
          <p:cNvPr id="11" name="Picture 10" descr="A person holding a plaque&#10;&#10;Description automatically generated">
            <a:extLst>
              <a:ext uri="{FF2B5EF4-FFF2-40B4-BE49-F238E27FC236}">
                <a16:creationId xmlns:a16="http://schemas.microsoft.com/office/drawing/2014/main" id="{575ECC4A-41A5-8E7F-964D-ED5A4D574653}"/>
              </a:ext>
            </a:extLst>
          </p:cNvPr>
          <p:cNvPicPr>
            <a:picLocks noChangeAspect="1"/>
          </p:cNvPicPr>
          <p:nvPr/>
        </p:nvPicPr>
        <p:blipFill>
          <a:blip r:embed="rId5"/>
          <a:stretch>
            <a:fillRect/>
          </a:stretch>
        </p:blipFill>
        <p:spPr>
          <a:xfrm>
            <a:off x="6094284" y="1105941"/>
            <a:ext cx="5552568" cy="5338402"/>
          </a:xfrm>
          <a:prstGeom prst="rect">
            <a:avLst/>
          </a:prstGeom>
        </p:spPr>
      </p:pic>
    </p:spTree>
    <p:extLst>
      <p:ext uri="{BB962C8B-B14F-4D97-AF65-F5344CB8AC3E}">
        <p14:creationId xmlns:p14="http://schemas.microsoft.com/office/powerpoint/2010/main" val="54528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AA671-C57F-7185-2687-F7A85DD85AB4}"/>
              </a:ext>
            </a:extLst>
          </p:cNvPr>
          <p:cNvSpPr txBox="1"/>
          <p:nvPr/>
        </p:nvSpPr>
        <p:spPr>
          <a:xfrm>
            <a:off x="304799" y="132487"/>
            <a:ext cx="7665721" cy="954107"/>
          </a:xfrm>
          <a:prstGeom prst="rect">
            <a:avLst/>
          </a:prstGeom>
          <a:noFill/>
        </p:spPr>
        <p:txBody>
          <a:bodyPr wrap="square">
            <a:spAutoFit/>
          </a:bodyPr>
          <a:lstStyle/>
          <a:p>
            <a:r>
              <a:rPr lang="en-US" sz="2800" b="1" cap="all" dirty="0"/>
              <a:t>Commitment To Accessibility For People With Disabilities</a:t>
            </a:r>
          </a:p>
        </p:txBody>
      </p:sp>
      <p:sp>
        <p:nvSpPr>
          <p:cNvPr id="3" name="TextBox 2">
            <a:extLst>
              <a:ext uri="{FF2B5EF4-FFF2-40B4-BE49-F238E27FC236}">
                <a16:creationId xmlns:a16="http://schemas.microsoft.com/office/drawing/2014/main" id="{54C2030C-1AD2-A1F5-34E9-4626317F1452}"/>
              </a:ext>
            </a:extLst>
          </p:cNvPr>
          <p:cNvSpPr txBox="1"/>
          <p:nvPr/>
        </p:nvSpPr>
        <p:spPr>
          <a:xfrm>
            <a:off x="688182" y="2345870"/>
            <a:ext cx="5998368" cy="2015936"/>
          </a:xfrm>
          <a:prstGeom prst="rect">
            <a:avLst/>
          </a:prstGeom>
          <a:noFill/>
        </p:spPr>
        <p:txBody>
          <a:bodyPr wrap="square">
            <a:spAutoFit/>
          </a:bodyPr>
          <a:lstStyle/>
          <a:p>
            <a:pPr>
              <a:spcBef>
                <a:spcPts val="1800"/>
              </a:spcBef>
            </a:pPr>
            <a:r>
              <a:rPr lang="en-US" sz="2000" b="1" dirty="0"/>
              <a:t>Pilot Program for Autistic Adults</a:t>
            </a:r>
          </a:p>
          <a:p>
            <a:pPr>
              <a:spcBef>
                <a:spcPts val="1800"/>
              </a:spcBef>
            </a:pPr>
            <a:r>
              <a:rPr lang="en-US" sz="2000" b="1" dirty="0"/>
              <a:t>CW for the Hearing Impaired</a:t>
            </a:r>
          </a:p>
          <a:p>
            <a:pPr>
              <a:spcBef>
                <a:spcPts val="1800"/>
              </a:spcBef>
            </a:pPr>
            <a:r>
              <a:rPr lang="en-US" sz="2000" b="1" dirty="0"/>
              <a:t>CW for the Visually Impaired</a:t>
            </a:r>
          </a:p>
          <a:p>
            <a:pPr>
              <a:spcBef>
                <a:spcPts val="1800"/>
              </a:spcBef>
            </a:pPr>
            <a:r>
              <a:rPr lang="en-US" sz="2000" b="1" dirty="0"/>
              <a:t>Documents, Website, Practice Page </a:t>
            </a:r>
          </a:p>
        </p:txBody>
      </p:sp>
      <p:pic>
        <p:nvPicPr>
          <p:cNvPr id="4" name="Graphic 3">
            <a:extLst>
              <a:ext uri="{FF2B5EF4-FFF2-40B4-BE49-F238E27FC236}">
                <a16:creationId xmlns:a16="http://schemas.microsoft.com/office/drawing/2014/main" id="{A25B54AD-6395-A9C7-9319-136EB866B5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431595"/>
            <a:ext cx="249794" cy="249794"/>
          </a:xfrm>
          <a:prstGeom prst="rect">
            <a:avLst/>
          </a:prstGeom>
        </p:spPr>
      </p:pic>
      <p:pic>
        <p:nvPicPr>
          <p:cNvPr id="5" name="Graphic 4">
            <a:extLst>
              <a:ext uri="{FF2B5EF4-FFF2-40B4-BE49-F238E27FC236}">
                <a16:creationId xmlns:a16="http://schemas.microsoft.com/office/drawing/2014/main" id="{2D40807C-6493-A6EC-E913-06A0F4C3F8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943044"/>
            <a:ext cx="249794" cy="249794"/>
          </a:xfrm>
          <a:prstGeom prst="rect">
            <a:avLst/>
          </a:prstGeom>
        </p:spPr>
      </p:pic>
      <p:pic>
        <p:nvPicPr>
          <p:cNvPr id="6" name="Graphic 5">
            <a:extLst>
              <a:ext uri="{FF2B5EF4-FFF2-40B4-BE49-F238E27FC236}">
                <a16:creationId xmlns:a16="http://schemas.microsoft.com/office/drawing/2014/main" id="{FC257699-B6E1-A2D5-F827-AF7EC83BE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482794"/>
            <a:ext cx="249794" cy="249794"/>
          </a:xfrm>
          <a:prstGeom prst="rect">
            <a:avLst/>
          </a:prstGeom>
        </p:spPr>
      </p:pic>
      <p:pic>
        <p:nvPicPr>
          <p:cNvPr id="7" name="Graphic 6">
            <a:extLst>
              <a:ext uri="{FF2B5EF4-FFF2-40B4-BE49-F238E27FC236}">
                <a16:creationId xmlns:a16="http://schemas.microsoft.com/office/drawing/2014/main" id="{935FF07D-E70F-438B-FE7E-9B3A0BF46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022544"/>
            <a:ext cx="249794" cy="249794"/>
          </a:xfrm>
          <a:prstGeom prst="rect">
            <a:avLst/>
          </a:prstGeom>
        </p:spPr>
      </p:pic>
      <p:sp>
        <p:nvSpPr>
          <p:cNvPr id="8" name="TextBox 7">
            <a:extLst>
              <a:ext uri="{FF2B5EF4-FFF2-40B4-BE49-F238E27FC236}">
                <a16:creationId xmlns:a16="http://schemas.microsoft.com/office/drawing/2014/main" id="{44DEC450-08C0-BFAF-B42A-EE8EA93402A4}"/>
              </a:ext>
            </a:extLst>
          </p:cNvPr>
          <p:cNvSpPr txBox="1"/>
          <p:nvPr/>
        </p:nvSpPr>
        <p:spPr>
          <a:xfrm>
            <a:off x="688180" y="4447531"/>
            <a:ext cx="5419283" cy="646331"/>
          </a:xfrm>
          <a:prstGeom prst="rect">
            <a:avLst/>
          </a:prstGeom>
          <a:noFill/>
        </p:spPr>
        <p:txBody>
          <a:bodyPr wrap="square">
            <a:spAutoFit/>
          </a:bodyPr>
          <a:lstStyle/>
          <a:p>
            <a:pPr marL="285750" indent="-285750">
              <a:buFont typeface="Arial" panose="020B0604020202020204" pitchFamily="34" charset="0"/>
              <a:buChar char="•"/>
            </a:pPr>
            <a:r>
              <a:rPr lang="en-US" dirty="0"/>
              <a:t>optimized for screen readers </a:t>
            </a:r>
          </a:p>
          <a:p>
            <a:pPr marL="285750" indent="-285750">
              <a:buFont typeface="Arial" panose="020B0604020202020204" pitchFamily="34" charset="0"/>
              <a:buChar char="•"/>
            </a:pPr>
            <a:r>
              <a:rPr lang="en-US" dirty="0"/>
              <a:t>used by the visually impaired</a:t>
            </a:r>
          </a:p>
        </p:txBody>
      </p:sp>
      <p:pic>
        <p:nvPicPr>
          <p:cNvPr id="11" name="Picture 10" descr="A picture containing text, electronics&#10;&#10;Description automatically generated">
            <a:extLst>
              <a:ext uri="{FF2B5EF4-FFF2-40B4-BE49-F238E27FC236}">
                <a16:creationId xmlns:a16="http://schemas.microsoft.com/office/drawing/2014/main" id="{C6B1EB46-E454-1157-A641-BAF2791593E4}"/>
              </a:ext>
            </a:extLst>
          </p:cNvPr>
          <p:cNvPicPr>
            <a:picLocks noChangeAspect="1"/>
          </p:cNvPicPr>
          <p:nvPr/>
        </p:nvPicPr>
        <p:blipFill>
          <a:blip r:embed="rId5"/>
          <a:stretch>
            <a:fillRect/>
          </a:stretch>
        </p:blipFill>
        <p:spPr>
          <a:xfrm>
            <a:off x="6115879" y="1708730"/>
            <a:ext cx="5530973" cy="4148230"/>
          </a:xfrm>
          <a:prstGeom prst="rect">
            <a:avLst/>
          </a:prstGeom>
        </p:spPr>
      </p:pic>
    </p:spTree>
    <p:extLst>
      <p:ext uri="{BB962C8B-B14F-4D97-AF65-F5344CB8AC3E}">
        <p14:creationId xmlns:p14="http://schemas.microsoft.com/office/powerpoint/2010/main" val="285498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9E8CB6-2827-3DB7-D320-CA76A2A49260}"/>
              </a:ext>
            </a:extLst>
          </p:cNvPr>
          <p:cNvSpPr txBox="1"/>
          <p:nvPr/>
        </p:nvSpPr>
        <p:spPr>
          <a:xfrm>
            <a:off x="304800" y="132487"/>
            <a:ext cx="8267700" cy="523220"/>
          </a:xfrm>
          <a:prstGeom prst="rect">
            <a:avLst/>
          </a:prstGeom>
          <a:noFill/>
        </p:spPr>
        <p:txBody>
          <a:bodyPr wrap="square">
            <a:spAutoFit/>
          </a:bodyPr>
          <a:lstStyle/>
          <a:p>
            <a:r>
              <a:rPr lang="en-US" sz="2800" b="1" cap="all" dirty="0"/>
              <a:t>Kids Program</a:t>
            </a:r>
          </a:p>
        </p:txBody>
      </p:sp>
      <p:sp>
        <p:nvSpPr>
          <p:cNvPr id="3" name="TextBox 2">
            <a:extLst>
              <a:ext uri="{FF2B5EF4-FFF2-40B4-BE49-F238E27FC236}">
                <a16:creationId xmlns:a16="http://schemas.microsoft.com/office/drawing/2014/main" id="{EE15D0E1-BEC1-C6CF-71C3-40E450831678}"/>
              </a:ext>
            </a:extLst>
          </p:cNvPr>
          <p:cNvSpPr txBox="1"/>
          <p:nvPr/>
        </p:nvSpPr>
        <p:spPr>
          <a:xfrm>
            <a:off x="688182" y="2017710"/>
            <a:ext cx="5998368" cy="938719"/>
          </a:xfrm>
          <a:prstGeom prst="rect">
            <a:avLst/>
          </a:prstGeom>
          <a:noFill/>
        </p:spPr>
        <p:txBody>
          <a:bodyPr wrap="square">
            <a:spAutoFit/>
          </a:bodyPr>
          <a:lstStyle/>
          <a:p>
            <a:pPr>
              <a:spcBef>
                <a:spcPts val="1800"/>
              </a:spcBef>
            </a:pPr>
            <a:r>
              <a:rPr lang="en-US" sz="2000" b="1" dirty="0"/>
              <a:t>Developed during COVID</a:t>
            </a:r>
          </a:p>
          <a:p>
            <a:pPr>
              <a:spcBef>
                <a:spcPts val="1800"/>
              </a:spcBef>
            </a:pPr>
            <a:r>
              <a:rPr lang="en-US" sz="2000" b="1" dirty="0"/>
              <a:t>Small classes of 3-5 kids</a:t>
            </a:r>
          </a:p>
        </p:txBody>
      </p:sp>
      <p:pic>
        <p:nvPicPr>
          <p:cNvPr id="4" name="Graphic 3">
            <a:extLst>
              <a:ext uri="{FF2B5EF4-FFF2-40B4-BE49-F238E27FC236}">
                <a16:creationId xmlns:a16="http://schemas.microsoft.com/office/drawing/2014/main" id="{C6BA1ECC-7CA3-07E5-C2A4-566E418B5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103435"/>
            <a:ext cx="249794" cy="249794"/>
          </a:xfrm>
          <a:prstGeom prst="rect">
            <a:avLst/>
          </a:prstGeom>
        </p:spPr>
      </p:pic>
      <p:pic>
        <p:nvPicPr>
          <p:cNvPr id="5" name="Graphic 4">
            <a:extLst>
              <a:ext uri="{FF2B5EF4-FFF2-40B4-BE49-F238E27FC236}">
                <a16:creationId xmlns:a16="http://schemas.microsoft.com/office/drawing/2014/main" id="{3A02FB36-F315-26C1-6AD0-7F941179EB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614884"/>
            <a:ext cx="249794" cy="249794"/>
          </a:xfrm>
          <a:prstGeom prst="rect">
            <a:avLst/>
          </a:prstGeom>
        </p:spPr>
      </p:pic>
      <p:sp>
        <p:nvSpPr>
          <p:cNvPr id="6" name="TextBox 5">
            <a:extLst>
              <a:ext uri="{FF2B5EF4-FFF2-40B4-BE49-F238E27FC236}">
                <a16:creationId xmlns:a16="http://schemas.microsoft.com/office/drawing/2014/main" id="{49303320-F41A-E0CC-602A-B4B324A70D5C}"/>
              </a:ext>
            </a:extLst>
          </p:cNvPr>
          <p:cNvSpPr txBox="1"/>
          <p:nvPr/>
        </p:nvSpPr>
        <p:spPr>
          <a:xfrm>
            <a:off x="688180" y="2956429"/>
            <a:ext cx="5419283" cy="369332"/>
          </a:xfrm>
          <a:prstGeom prst="rect">
            <a:avLst/>
          </a:prstGeom>
          <a:noFill/>
        </p:spPr>
        <p:txBody>
          <a:bodyPr wrap="square">
            <a:spAutoFit/>
          </a:bodyPr>
          <a:lstStyle/>
          <a:p>
            <a:pPr marL="285750" indent="-285750">
              <a:buFont typeface="Arial" panose="020B0604020202020204" pitchFamily="34" charset="0"/>
              <a:buChar char="•"/>
            </a:pPr>
            <a:r>
              <a:rPr lang="en-US" dirty="0"/>
              <a:t>One on one when needed</a:t>
            </a:r>
          </a:p>
        </p:txBody>
      </p:sp>
      <p:sp>
        <p:nvSpPr>
          <p:cNvPr id="7" name="TextBox 6">
            <a:extLst>
              <a:ext uri="{FF2B5EF4-FFF2-40B4-BE49-F238E27FC236}">
                <a16:creationId xmlns:a16="http://schemas.microsoft.com/office/drawing/2014/main" id="{6138D161-BADF-66C3-CAAE-3C8584D536DC}"/>
              </a:ext>
            </a:extLst>
          </p:cNvPr>
          <p:cNvSpPr txBox="1"/>
          <p:nvPr/>
        </p:nvSpPr>
        <p:spPr>
          <a:xfrm>
            <a:off x="688182" y="3429000"/>
            <a:ext cx="5998368" cy="2015936"/>
          </a:xfrm>
          <a:prstGeom prst="rect">
            <a:avLst/>
          </a:prstGeom>
          <a:noFill/>
        </p:spPr>
        <p:txBody>
          <a:bodyPr wrap="square">
            <a:spAutoFit/>
          </a:bodyPr>
          <a:lstStyle/>
          <a:p>
            <a:pPr>
              <a:spcBef>
                <a:spcPts val="1800"/>
              </a:spcBef>
            </a:pPr>
            <a:r>
              <a:rPr lang="en-US" sz="2000" b="1" dirty="0"/>
              <a:t>Ages 5 to 17</a:t>
            </a:r>
          </a:p>
          <a:p>
            <a:pPr>
              <a:spcBef>
                <a:spcPts val="1800"/>
              </a:spcBef>
            </a:pPr>
            <a:r>
              <a:rPr lang="en-US" sz="2000" b="1" dirty="0"/>
              <a:t>U.S., Canada, and the U.K.</a:t>
            </a:r>
          </a:p>
          <a:p>
            <a:pPr>
              <a:spcBef>
                <a:spcPts val="1800"/>
              </a:spcBef>
            </a:pPr>
            <a:r>
              <a:rPr lang="en-US" sz="2000" b="1" dirty="0"/>
              <a:t>Adult curriculum modified for how kids learn</a:t>
            </a:r>
          </a:p>
          <a:p>
            <a:pPr>
              <a:spcBef>
                <a:spcPts val="1800"/>
              </a:spcBef>
            </a:pPr>
            <a:r>
              <a:rPr lang="en-US" sz="2000" b="1" dirty="0"/>
              <a:t>Over 600 have learned CW so far</a:t>
            </a:r>
          </a:p>
        </p:txBody>
      </p:sp>
      <p:pic>
        <p:nvPicPr>
          <p:cNvPr id="8" name="Graphic 7">
            <a:extLst>
              <a:ext uri="{FF2B5EF4-FFF2-40B4-BE49-F238E27FC236}">
                <a16:creationId xmlns:a16="http://schemas.microsoft.com/office/drawing/2014/main" id="{2AC4D5B3-0573-7C57-D173-272BAF31A4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514725"/>
            <a:ext cx="249794" cy="249794"/>
          </a:xfrm>
          <a:prstGeom prst="rect">
            <a:avLst/>
          </a:prstGeom>
        </p:spPr>
      </p:pic>
      <p:pic>
        <p:nvPicPr>
          <p:cNvPr id="9" name="Graphic 8">
            <a:extLst>
              <a:ext uri="{FF2B5EF4-FFF2-40B4-BE49-F238E27FC236}">
                <a16:creationId xmlns:a16="http://schemas.microsoft.com/office/drawing/2014/main" id="{2521B9D1-CD98-F483-23BE-62A8259F97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026174"/>
            <a:ext cx="249794" cy="249794"/>
          </a:xfrm>
          <a:prstGeom prst="rect">
            <a:avLst/>
          </a:prstGeom>
        </p:spPr>
      </p:pic>
      <p:pic>
        <p:nvPicPr>
          <p:cNvPr id="10" name="Graphic 9">
            <a:extLst>
              <a:ext uri="{FF2B5EF4-FFF2-40B4-BE49-F238E27FC236}">
                <a16:creationId xmlns:a16="http://schemas.microsoft.com/office/drawing/2014/main" id="{4306DFBA-AF03-907D-486E-9520BAAE28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565924"/>
            <a:ext cx="249794" cy="249794"/>
          </a:xfrm>
          <a:prstGeom prst="rect">
            <a:avLst/>
          </a:prstGeom>
        </p:spPr>
      </p:pic>
      <p:pic>
        <p:nvPicPr>
          <p:cNvPr id="11" name="Graphic 10">
            <a:extLst>
              <a:ext uri="{FF2B5EF4-FFF2-40B4-BE49-F238E27FC236}">
                <a16:creationId xmlns:a16="http://schemas.microsoft.com/office/drawing/2014/main" id="{0280E3F2-CA89-3485-5B0E-1265E63976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5105674"/>
            <a:ext cx="249794" cy="249794"/>
          </a:xfrm>
          <a:prstGeom prst="rect">
            <a:avLst/>
          </a:prstGeom>
        </p:spPr>
      </p:pic>
      <p:pic>
        <p:nvPicPr>
          <p:cNvPr id="12" name="officeArt object" descr="officeArt object">
            <a:extLst>
              <a:ext uri="{FF2B5EF4-FFF2-40B4-BE49-F238E27FC236}">
                <a16:creationId xmlns:a16="http://schemas.microsoft.com/office/drawing/2014/main" id="{D07CCA8F-C36E-D58C-39EF-6189C45BFBF0}"/>
              </a:ext>
            </a:extLst>
          </p:cNvPr>
          <p:cNvPicPr>
            <a:picLocks noChangeAspect="1"/>
          </p:cNvPicPr>
          <p:nvPr/>
        </p:nvPicPr>
        <p:blipFill>
          <a:blip r:embed="rId5"/>
          <a:stretch>
            <a:fillRect/>
          </a:stretch>
        </p:blipFill>
        <p:spPr>
          <a:xfrm>
            <a:off x="7107603" y="1164042"/>
            <a:ext cx="4273699" cy="5200954"/>
          </a:xfrm>
          <a:prstGeom prst="rect">
            <a:avLst/>
          </a:prstGeom>
          <a:ln w="12700">
            <a:miter lim="400000"/>
          </a:ln>
        </p:spPr>
      </p:pic>
    </p:spTree>
    <p:extLst>
      <p:ext uri="{BB962C8B-B14F-4D97-AF65-F5344CB8AC3E}">
        <p14:creationId xmlns:p14="http://schemas.microsoft.com/office/powerpoint/2010/main" val="372069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50E9B3-017A-12EE-C115-F1EC571BAFA2}"/>
              </a:ext>
            </a:extLst>
          </p:cNvPr>
          <p:cNvSpPr txBox="1"/>
          <p:nvPr/>
        </p:nvSpPr>
        <p:spPr>
          <a:xfrm>
            <a:off x="304799" y="132487"/>
            <a:ext cx="11103429" cy="523220"/>
          </a:xfrm>
          <a:prstGeom prst="rect">
            <a:avLst/>
          </a:prstGeom>
          <a:noFill/>
        </p:spPr>
        <p:txBody>
          <a:bodyPr wrap="square">
            <a:spAutoFit/>
          </a:bodyPr>
          <a:lstStyle/>
          <a:p>
            <a:r>
              <a:rPr lang="en-US" sz="2800" b="1" cap="all" dirty="0"/>
              <a:t>QUESTIONS?</a:t>
            </a:r>
          </a:p>
        </p:txBody>
      </p:sp>
    </p:spTree>
    <p:extLst>
      <p:ext uri="{BB962C8B-B14F-4D97-AF65-F5344CB8AC3E}">
        <p14:creationId xmlns:p14="http://schemas.microsoft.com/office/powerpoint/2010/main" val="101282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06940-793E-E673-BAEA-1350E9E846C0}"/>
              </a:ext>
            </a:extLst>
          </p:cNvPr>
          <p:cNvSpPr txBox="1"/>
          <p:nvPr/>
        </p:nvSpPr>
        <p:spPr>
          <a:xfrm>
            <a:off x="304799" y="132487"/>
            <a:ext cx="7217905" cy="523220"/>
          </a:xfrm>
          <a:prstGeom prst="rect">
            <a:avLst/>
          </a:prstGeom>
          <a:noFill/>
        </p:spPr>
        <p:txBody>
          <a:bodyPr wrap="square">
            <a:spAutoFit/>
          </a:bodyPr>
          <a:lstStyle/>
          <a:p>
            <a:r>
              <a:rPr lang="en-US" sz="2800" b="1" cap="all" dirty="0"/>
              <a:t>THE Renaissance of Morse Code</a:t>
            </a:r>
          </a:p>
        </p:txBody>
      </p:sp>
      <p:sp>
        <p:nvSpPr>
          <p:cNvPr id="10" name="TextBox 9">
            <a:extLst>
              <a:ext uri="{FF2B5EF4-FFF2-40B4-BE49-F238E27FC236}">
                <a16:creationId xmlns:a16="http://schemas.microsoft.com/office/drawing/2014/main" id="{EA0252D2-C1BE-4636-2344-49371AE994C1}"/>
              </a:ext>
            </a:extLst>
          </p:cNvPr>
          <p:cNvSpPr txBox="1"/>
          <p:nvPr/>
        </p:nvSpPr>
        <p:spPr>
          <a:xfrm>
            <a:off x="723900" y="1967493"/>
            <a:ext cx="4965700" cy="461665"/>
          </a:xfrm>
          <a:prstGeom prst="rect">
            <a:avLst/>
          </a:prstGeom>
          <a:noFill/>
        </p:spPr>
        <p:txBody>
          <a:bodyPr wrap="square">
            <a:spAutoFit/>
          </a:bodyPr>
          <a:lstStyle/>
          <a:p>
            <a:r>
              <a:rPr lang="en-US" sz="2400" b="1" dirty="0"/>
              <a:t>Morse Code in a hi-tech world</a:t>
            </a:r>
          </a:p>
        </p:txBody>
      </p:sp>
      <p:sp>
        <p:nvSpPr>
          <p:cNvPr id="14" name="TextBox 13">
            <a:extLst>
              <a:ext uri="{FF2B5EF4-FFF2-40B4-BE49-F238E27FC236}">
                <a16:creationId xmlns:a16="http://schemas.microsoft.com/office/drawing/2014/main" id="{C6F9A445-B555-0202-45C9-36E659C892A4}"/>
              </a:ext>
            </a:extLst>
          </p:cNvPr>
          <p:cNvSpPr txBox="1"/>
          <p:nvPr/>
        </p:nvSpPr>
        <p:spPr>
          <a:xfrm>
            <a:off x="719138" y="2428295"/>
            <a:ext cx="2490787" cy="2246769"/>
          </a:xfrm>
          <a:prstGeom prst="rect">
            <a:avLst/>
          </a:prstGeom>
          <a:noFill/>
        </p:spPr>
        <p:txBody>
          <a:bodyPr wrap="square">
            <a:spAutoFit/>
          </a:bodyPr>
          <a:lstStyle/>
          <a:p>
            <a:pPr marL="182880" indent="-182880">
              <a:spcBef>
                <a:spcPts val="2400"/>
              </a:spcBef>
              <a:buFont typeface="Arial" panose="020B0604020202020204" pitchFamily="34" charset="0"/>
              <a:buChar char="•"/>
            </a:pPr>
            <a:r>
              <a:rPr lang="en-US" sz="2000" dirty="0"/>
              <a:t>International reach</a:t>
            </a:r>
          </a:p>
          <a:p>
            <a:pPr marL="182880" indent="-182880">
              <a:spcBef>
                <a:spcPts val="2400"/>
              </a:spcBef>
              <a:buFont typeface="Arial" panose="020B0604020202020204" pitchFamily="34" charset="0"/>
              <a:buChar char="•"/>
            </a:pPr>
            <a:r>
              <a:rPr lang="en-US" sz="2000" dirty="0"/>
              <a:t>Reliability</a:t>
            </a:r>
          </a:p>
          <a:p>
            <a:pPr marL="182880" indent="-182880">
              <a:spcBef>
                <a:spcPts val="2400"/>
              </a:spcBef>
              <a:buFont typeface="Arial" panose="020B0604020202020204" pitchFamily="34" charset="0"/>
              <a:buChar char="•"/>
            </a:pPr>
            <a:r>
              <a:rPr lang="en-US" sz="2000" dirty="0"/>
              <a:t>Nostalgia</a:t>
            </a:r>
          </a:p>
          <a:p>
            <a:pPr marL="182880" indent="-182880">
              <a:spcBef>
                <a:spcPts val="2400"/>
              </a:spcBef>
              <a:buFont typeface="Arial" panose="020B0604020202020204" pitchFamily="34" charset="0"/>
              <a:buChar char="•"/>
            </a:pPr>
            <a:r>
              <a:rPr lang="en-US" sz="2000" dirty="0"/>
              <a:t>Portability </a:t>
            </a:r>
          </a:p>
        </p:txBody>
      </p:sp>
      <p:sp>
        <p:nvSpPr>
          <p:cNvPr id="15" name="TextBox 14">
            <a:extLst>
              <a:ext uri="{FF2B5EF4-FFF2-40B4-BE49-F238E27FC236}">
                <a16:creationId xmlns:a16="http://schemas.microsoft.com/office/drawing/2014/main" id="{E8F67D18-2E27-2076-F3C8-3E76EB0F5E5C}"/>
              </a:ext>
            </a:extLst>
          </p:cNvPr>
          <p:cNvSpPr txBox="1"/>
          <p:nvPr/>
        </p:nvSpPr>
        <p:spPr>
          <a:xfrm>
            <a:off x="900114" y="4675064"/>
            <a:ext cx="2024062" cy="338554"/>
          </a:xfrm>
          <a:prstGeom prst="rect">
            <a:avLst/>
          </a:prstGeom>
          <a:noFill/>
        </p:spPr>
        <p:txBody>
          <a:bodyPr wrap="square">
            <a:spAutoFit/>
          </a:bodyPr>
          <a:lstStyle/>
          <a:p>
            <a:pPr marL="182880" indent="-182880">
              <a:spcBef>
                <a:spcPts val="1200"/>
              </a:spcBef>
              <a:buFont typeface="Arial" panose="020B0604020202020204" pitchFamily="34" charset="0"/>
              <a:buChar char="•"/>
            </a:pPr>
            <a:r>
              <a:rPr lang="en-US" sz="1600" dirty="0"/>
              <a:t>SOTA/POTA</a:t>
            </a:r>
          </a:p>
        </p:txBody>
      </p:sp>
      <p:pic>
        <p:nvPicPr>
          <p:cNvPr id="16" name="Picture 15" descr="A person sitting on a rock&#10;&#10;Description automatically generated">
            <a:extLst>
              <a:ext uri="{FF2B5EF4-FFF2-40B4-BE49-F238E27FC236}">
                <a16:creationId xmlns:a16="http://schemas.microsoft.com/office/drawing/2014/main" id="{71B5177A-B0CD-540B-2C8F-756F14A77731}"/>
              </a:ext>
            </a:extLst>
          </p:cNvPr>
          <p:cNvPicPr>
            <a:picLocks noChangeAspect="1"/>
          </p:cNvPicPr>
          <p:nvPr/>
        </p:nvPicPr>
        <p:blipFill>
          <a:blip r:embed="rId3"/>
          <a:stretch>
            <a:fillRect/>
          </a:stretch>
        </p:blipFill>
        <p:spPr>
          <a:xfrm>
            <a:off x="8775459" y="1824220"/>
            <a:ext cx="2935527" cy="3914036"/>
          </a:xfrm>
          <a:prstGeom prst="rect">
            <a:avLst/>
          </a:prstGeom>
        </p:spPr>
      </p:pic>
      <p:sp>
        <p:nvSpPr>
          <p:cNvPr id="20" name="TextBox 19">
            <a:extLst>
              <a:ext uri="{FF2B5EF4-FFF2-40B4-BE49-F238E27FC236}">
                <a16:creationId xmlns:a16="http://schemas.microsoft.com/office/drawing/2014/main" id="{19B3EC27-5D36-7EEF-836F-EA58A9A247CC}"/>
              </a:ext>
            </a:extLst>
          </p:cNvPr>
          <p:cNvSpPr txBox="1"/>
          <p:nvPr/>
        </p:nvSpPr>
        <p:spPr>
          <a:xfrm>
            <a:off x="8775459" y="5886876"/>
            <a:ext cx="2935527" cy="646331"/>
          </a:xfrm>
          <a:prstGeom prst="rect">
            <a:avLst/>
          </a:prstGeom>
          <a:noFill/>
        </p:spPr>
        <p:txBody>
          <a:bodyPr wrap="square">
            <a:spAutoFit/>
          </a:bodyPr>
          <a:lstStyle/>
          <a:p>
            <a:pPr algn="ctr"/>
            <a:r>
              <a:rPr lang="en-US" b="1" dirty="0"/>
              <a:t>Bob K4RLC activating Hanging Rock State Park</a:t>
            </a:r>
          </a:p>
        </p:txBody>
      </p:sp>
      <p:pic>
        <p:nvPicPr>
          <p:cNvPr id="21" name="Picture 20" descr="A person taking a selfie with a goat&#10;&#10;Description automatically generated">
            <a:extLst>
              <a:ext uri="{FF2B5EF4-FFF2-40B4-BE49-F238E27FC236}">
                <a16:creationId xmlns:a16="http://schemas.microsoft.com/office/drawing/2014/main" id="{C3F4E408-1962-1C9A-E70E-810CA7D08070}"/>
              </a:ext>
            </a:extLst>
          </p:cNvPr>
          <p:cNvPicPr>
            <a:picLocks noChangeAspect="1"/>
          </p:cNvPicPr>
          <p:nvPr/>
        </p:nvPicPr>
        <p:blipFill>
          <a:blip r:embed="rId4"/>
          <a:stretch>
            <a:fillRect/>
          </a:stretch>
        </p:blipFill>
        <p:spPr>
          <a:xfrm>
            <a:off x="3512779" y="2878324"/>
            <a:ext cx="5084324" cy="2859932"/>
          </a:xfrm>
          <a:prstGeom prst="rect">
            <a:avLst/>
          </a:prstGeom>
        </p:spPr>
      </p:pic>
      <p:sp>
        <p:nvSpPr>
          <p:cNvPr id="22" name="TextBox 21">
            <a:extLst>
              <a:ext uri="{FF2B5EF4-FFF2-40B4-BE49-F238E27FC236}">
                <a16:creationId xmlns:a16="http://schemas.microsoft.com/office/drawing/2014/main" id="{F50DB793-91E1-A8FA-1003-77FC74CC2A99}"/>
              </a:ext>
            </a:extLst>
          </p:cNvPr>
          <p:cNvSpPr txBox="1"/>
          <p:nvPr/>
        </p:nvSpPr>
        <p:spPr>
          <a:xfrm>
            <a:off x="4587178" y="5886876"/>
            <a:ext cx="2935527" cy="646331"/>
          </a:xfrm>
          <a:prstGeom prst="rect">
            <a:avLst/>
          </a:prstGeom>
          <a:noFill/>
        </p:spPr>
        <p:txBody>
          <a:bodyPr wrap="square">
            <a:spAutoFit/>
          </a:bodyPr>
          <a:lstStyle/>
          <a:p>
            <a:pPr algn="ctr"/>
            <a:r>
              <a:rPr lang="en-US" b="1" dirty="0"/>
              <a:t>Jim N0IPA activating Mt. Sherman 14,000’</a:t>
            </a:r>
          </a:p>
        </p:txBody>
      </p:sp>
      <p:pic>
        <p:nvPicPr>
          <p:cNvPr id="26" name="Graphic 25">
            <a:extLst>
              <a:ext uri="{FF2B5EF4-FFF2-40B4-BE49-F238E27FC236}">
                <a16:creationId xmlns:a16="http://schemas.microsoft.com/office/drawing/2014/main" id="{B873D235-FFBF-E068-76E4-5137B95389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388" y="2027262"/>
            <a:ext cx="249794" cy="249794"/>
          </a:xfrm>
          <a:prstGeom prst="rect">
            <a:avLst/>
          </a:prstGeom>
        </p:spPr>
      </p:pic>
    </p:spTree>
    <p:extLst>
      <p:ext uri="{BB962C8B-B14F-4D97-AF65-F5344CB8AC3E}">
        <p14:creationId xmlns:p14="http://schemas.microsoft.com/office/powerpoint/2010/main" val="122970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FE44A4-8AFE-491E-89D4-DF17FDB2700F}"/>
              </a:ext>
            </a:extLst>
          </p:cNvPr>
          <p:cNvSpPr/>
          <p:nvPr/>
        </p:nvSpPr>
        <p:spPr>
          <a:xfrm>
            <a:off x="0" y="1833336"/>
            <a:ext cx="7982856" cy="3991428"/>
          </a:xfrm>
          <a:prstGeom prst="rect">
            <a:avLst/>
          </a:prstGeom>
          <a:solidFill>
            <a:srgbClr val="E2AA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070369-E301-574C-25A5-84D9F8DFB149}"/>
              </a:ext>
            </a:extLst>
          </p:cNvPr>
          <p:cNvSpPr txBox="1"/>
          <p:nvPr/>
        </p:nvSpPr>
        <p:spPr>
          <a:xfrm>
            <a:off x="304799" y="132487"/>
            <a:ext cx="7248939" cy="523220"/>
          </a:xfrm>
          <a:prstGeom prst="rect">
            <a:avLst/>
          </a:prstGeom>
          <a:noFill/>
        </p:spPr>
        <p:txBody>
          <a:bodyPr wrap="square">
            <a:spAutoFit/>
          </a:bodyPr>
          <a:lstStyle/>
          <a:p>
            <a:r>
              <a:rPr lang="en-US" sz="2800" b="1" cap="all" dirty="0"/>
              <a:t>Why Should I Learn Morse Code?</a:t>
            </a:r>
          </a:p>
        </p:txBody>
      </p:sp>
      <p:pic>
        <p:nvPicPr>
          <p:cNvPr id="3" name="Graphic 2">
            <a:extLst>
              <a:ext uri="{FF2B5EF4-FFF2-40B4-BE49-F238E27FC236}">
                <a16:creationId xmlns:a16="http://schemas.microsoft.com/office/drawing/2014/main" id="{C730B571-77A9-3A63-FA5A-F716253629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323014"/>
            <a:ext cx="249794" cy="249794"/>
          </a:xfrm>
          <a:prstGeom prst="rect">
            <a:avLst/>
          </a:prstGeom>
        </p:spPr>
      </p:pic>
      <p:sp>
        <p:nvSpPr>
          <p:cNvPr id="7" name="TextBox 6">
            <a:extLst>
              <a:ext uri="{FF2B5EF4-FFF2-40B4-BE49-F238E27FC236}">
                <a16:creationId xmlns:a16="http://schemas.microsoft.com/office/drawing/2014/main" id="{FEF311C8-59BF-0C99-F4C9-07D3A520B901}"/>
              </a:ext>
            </a:extLst>
          </p:cNvPr>
          <p:cNvSpPr txBox="1"/>
          <p:nvPr/>
        </p:nvSpPr>
        <p:spPr>
          <a:xfrm>
            <a:off x="688182" y="2217079"/>
            <a:ext cx="1674018" cy="461665"/>
          </a:xfrm>
          <a:prstGeom prst="rect">
            <a:avLst/>
          </a:prstGeom>
          <a:noFill/>
        </p:spPr>
        <p:txBody>
          <a:bodyPr wrap="square">
            <a:spAutoFit/>
          </a:bodyPr>
          <a:lstStyle/>
          <a:p>
            <a:r>
              <a:rPr lang="en-US" sz="2400" b="1" dirty="0"/>
              <a:t>It’s Fun! </a:t>
            </a:r>
          </a:p>
        </p:txBody>
      </p:sp>
      <p:sp>
        <p:nvSpPr>
          <p:cNvPr id="11" name="TextBox 10">
            <a:extLst>
              <a:ext uri="{FF2B5EF4-FFF2-40B4-BE49-F238E27FC236}">
                <a16:creationId xmlns:a16="http://schemas.microsoft.com/office/drawing/2014/main" id="{3D05B326-090B-71B4-CB82-D8CC710D0858}"/>
              </a:ext>
            </a:extLst>
          </p:cNvPr>
          <p:cNvSpPr txBox="1"/>
          <p:nvPr/>
        </p:nvSpPr>
        <p:spPr>
          <a:xfrm>
            <a:off x="688182" y="2608725"/>
            <a:ext cx="6436518" cy="369332"/>
          </a:xfrm>
          <a:prstGeom prst="rect">
            <a:avLst/>
          </a:prstGeom>
          <a:noFill/>
        </p:spPr>
        <p:txBody>
          <a:bodyPr wrap="square">
            <a:spAutoFit/>
          </a:bodyPr>
          <a:lstStyle/>
          <a:p>
            <a:pPr marL="285750" indent="-285750">
              <a:buFont typeface="Arial" panose="020B0604020202020204" pitchFamily="34" charset="0"/>
              <a:buChar char="•"/>
            </a:pPr>
            <a:r>
              <a:rPr lang="en-US" dirty="0"/>
              <a:t>A rewarding skill with a strong community</a:t>
            </a:r>
          </a:p>
        </p:txBody>
      </p:sp>
      <p:sp>
        <p:nvSpPr>
          <p:cNvPr id="12" name="TextBox 11">
            <a:extLst>
              <a:ext uri="{FF2B5EF4-FFF2-40B4-BE49-F238E27FC236}">
                <a16:creationId xmlns:a16="http://schemas.microsoft.com/office/drawing/2014/main" id="{F1421647-6D44-F3D3-89B4-45301F042DE7}"/>
              </a:ext>
            </a:extLst>
          </p:cNvPr>
          <p:cNvSpPr txBox="1"/>
          <p:nvPr/>
        </p:nvSpPr>
        <p:spPr>
          <a:xfrm>
            <a:off x="688182" y="3182370"/>
            <a:ext cx="9433718" cy="1661993"/>
          </a:xfrm>
          <a:prstGeom prst="rect">
            <a:avLst/>
          </a:prstGeom>
          <a:noFill/>
        </p:spPr>
        <p:txBody>
          <a:bodyPr wrap="square">
            <a:spAutoFit/>
          </a:bodyPr>
          <a:lstStyle/>
          <a:p>
            <a:pPr>
              <a:spcBef>
                <a:spcPts val="1800"/>
              </a:spcBef>
            </a:pPr>
            <a:r>
              <a:rPr lang="en-US" sz="2400" b="1" dirty="0"/>
              <a:t>Low power &amp; modest antenna offer Big Results!</a:t>
            </a:r>
          </a:p>
          <a:p>
            <a:pPr>
              <a:spcBef>
                <a:spcPts val="1800"/>
              </a:spcBef>
            </a:pPr>
            <a:r>
              <a:rPr lang="en-US" sz="2400" b="1" dirty="0"/>
              <a:t>Works even in poor signal conditions</a:t>
            </a:r>
          </a:p>
          <a:p>
            <a:pPr>
              <a:spcBef>
                <a:spcPts val="1800"/>
              </a:spcBef>
            </a:pPr>
            <a:r>
              <a:rPr lang="en-US" sz="2400" b="1" dirty="0"/>
              <a:t>It is the original operating mode of Ham Radio</a:t>
            </a:r>
          </a:p>
        </p:txBody>
      </p:sp>
      <p:pic>
        <p:nvPicPr>
          <p:cNvPr id="13" name="Graphic 12">
            <a:extLst>
              <a:ext uri="{FF2B5EF4-FFF2-40B4-BE49-F238E27FC236}">
                <a16:creationId xmlns:a16="http://schemas.microsoft.com/office/drawing/2014/main" id="{99F3C676-22C7-453F-626B-51B945550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310824"/>
            <a:ext cx="249794" cy="249794"/>
          </a:xfrm>
          <a:prstGeom prst="rect">
            <a:avLst/>
          </a:prstGeom>
        </p:spPr>
      </p:pic>
      <p:pic>
        <p:nvPicPr>
          <p:cNvPr id="14" name="Graphic 13">
            <a:extLst>
              <a:ext uri="{FF2B5EF4-FFF2-40B4-BE49-F238E27FC236}">
                <a16:creationId xmlns:a16="http://schemas.microsoft.com/office/drawing/2014/main" id="{BFB69126-FE89-D495-D8E9-A8A64D3DF2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888469"/>
            <a:ext cx="249794" cy="249794"/>
          </a:xfrm>
          <a:prstGeom prst="rect">
            <a:avLst/>
          </a:prstGeom>
        </p:spPr>
      </p:pic>
      <p:pic>
        <p:nvPicPr>
          <p:cNvPr id="15" name="Graphic 14">
            <a:extLst>
              <a:ext uri="{FF2B5EF4-FFF2-40B4-BE49-F238E27FC236}">
                <a16:creationId xmlns:a16="http://schemas.microsoft.com/office/drawing/2014/main" id="{9DE81DE9-3BC9-514C-BFCC-2B6C5097F3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483004"/>
            <a:ext cx="249794" cy="249794"/>
          </a:xfrm>
          <a:prstGeom prst="rect">
            <a:avLst/>
          </a:prstGeom>
        </p:spPr>
      </p:pic>
      <p:sp>
        <p:nvSpPr>
          <p:cNvPr id="16" name="TextBox 15">
            <a:extLst>
              <a:ext uri="{FF2B5EF4-FFF2-40B4-BE49-F238E27FC236}">
                <a16:creationId xmlns:a16="http://schemas.microsoft.com/office/drawing/2014/main" id="{279491C6-CC31-5FD3-82AD-C9CAD2D4C061}"/>
              </a:ext>
            </a:extLst>
          </p:cNvPr>
          <p:cNvSpPr txBox="1"/>
          <p:nvPr/>
        </p:nvSpPr>
        <p:spPr>
          <a:xfrm>
            <a:off x="688182" y="4912025"/>
            <a:ext cx="5712618" cy="369332"/>
          </a:xfrm>
          <a:prstGeom prst="rect">
            <a:avLst/>
          </a:prstGeom>
          <a:noFill/>
        </p:spPr>
        <p:txBody>
          <a:bodyPr wrap="square">
            <a:spAutoFit/>
          </a:bodyPr>
          <a:lstStyle/>
          <a:p>
            <a:pPr marL="285750" indent="-285750">
              <a:buFont typeface="Arial" panose="020B0604020202020204" pitchFamily="34" charset="0"/>
              <a:buChar char="•"/>
            </a:pPr>
            <a:r>
              <a:rPr lang="en-US" dirty="0"/>
              <a:t>Connection to the origins of radio communication</a:t>
            </a:r>
          </a:p>
        </p:txBody>
      </p:sp>
      <p:pic>
        <p:nvPicPr>
          <p:cNvPr id="1026" name="Picture 2" descr="No cellphone? No problem! The vintage radio enthusiasts prepping for  disaster | California | The Guardian">
            <a:extLst>
              <a:ext uri="{FF2B5EF4-FFF2-40B4-BE49-F238E27FC236}">
                <a16:creationId xmlns:a16="http://schemas.microsoft.com/office/drawing/2014/main" id="{68EC011B-577E-E958-0EE2-D94EDE3698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814" r="29497"/>
          <a:stretch/>
        </p:blipFill>
        <p:spPr bwMode="auto">
          <a:xfrm>
            <a:off x="7982856" y="800100"/>
            <a:ext cx="4209143"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E529F-D051-A870-37D5-5E5D1A536F4C}"/>
              </a:ext>
            </a:extLst>
          </p:cNvPr>
          <p:cNvSpPr txBox="1"/>
          <p:nvPr/>
        </p:nvSpPr>
        <p:spPr>
          <a:xfrm>
            <a:off x="304800" y="132487"/>
            <a:ext cx="8267700" cy="523220"/>
          </a:xfrm>
          <a:prstGeom prst="rect">
            <a:avLst/>
          </a:prstGeom>
          <a:noFill/>
        </p:spPr>
        <p:txBody>
          <a:bodyPr wrap="square">
            <a:spAutoFit/>
          </a:bodyPr>
          <a:lstStyle/>
          <a:p>
            <a:r>
              <a:rPr lang="en-US" sz="2800" b="1" cap="all" dirty="0"/>
              <a:t>What Are We Saying in Morse Code?</a:t>
            </a:r>
          </a:p>
        </p:txBody>
      </p:sp>
      <p:sp>
        <p:nvSpPr>
          <p:cNvPr id="5" name="TextBox 4">
            <a:extLst>
              <a:ext uri="{FF2B5EF4-FFF2-40B4-BE49-F238E27FC236}">
                <a16:creationId xmlns:a16="http://schemas.microsoft.com/office/drawing/2014/main" id="{AC69E51E-1AF7-FF30-C29E-E76DE143A60F}"/>
              </a:ext>
            </a:extLst>
          </p:cNvPr>
          <p:cNvSpPr txBox="1"/>
          <p:nvPr/>
        </p:nvSpPr>
        <p:spPr>
          <a:xfrm>
            <a:off x="688181" y="1840783"/>
            <a:ext cx="6367201" cy="1061829"/>
          </a:xfrm>
          <a:prstGeom prst="rect">
            <a:avLst/>
          </a:prstGeom>
          <a:noFill/>
        </p:spPr>
        <p:txBody>
          <a:bodyPr wrap="square">
            <a:spAutoFit/>
          </a:bodyPr>
          <a:lstStyle/>
          <a:p>
            <a:pPr>
              <a:spcBef>
                <a:spcPts val="1800"/>
              </a:spcBef>
            </a:pPr>
            <a:r>
              <a:rPr lang="en-US" sz="2400" b="1" dirty="0"/>
              <a:t>Messages can be simple to conversational</a:t>
            </a:r>
          </a:p>
          <a:p>
            <a:pPr>
              <a:spcBef>
                <a:spcPts val="1800"/>
              </a:spcBef>
            </a:pPr>
            <a:r>
              <a:rPr lang="en-US" sz="2400" b="1" dirty="0"/>
              <a:t>The Exchange</a:t>
            </a:r>
          </a:p>
        </p:txBody>
      </p:sp>
      <p:sp>
        <p:nvSpPr>
          <p:cNvPr id="9" name="TextBox 8">
            <a:extLst>
              <a:ext uri="{FF2B5EF4-FFF2-40B4-BE49-F238E27FC236}">
                <a16:creationId xmlns:a16="http://schemas.microsoft.com/office/drawing/2014/main" id="{CAEEC255-4F64-D5D8-8197-D83FCE80F431}"/>
              </a:ext>
            </a:extLst>
          </p:cNvPr>
          <p:cNvSpPr txBox="1"/>
          <p:nvPr/>
        </p:nvSpPr>
        <p:spPr>
          <a:xfrm>
            <a:off x="688182" y="2923036"/>
            <a:ext cx="6102350" cy="646331"/>
          </a:xfrm>
          <a:prstGeom prst="rect">
            <a:avLst/>
          </a:prstGeom>
          <a:noFill/>
        </p:spPr>
        <p:txBody>
          <a:bodyPr wrap="square">
            <a:spAutoFit/>
          </a:bodyPr>
          <a:lstStyle/>
          <a:p>
            <a:pPr marL="285750" indent="-285750">
              <a:buFont typeface="Arial" panose="020B0604020202020204" pitchFamily="34" charset="0"/>
              <a:buChar char="•"/>
            </a:pPr>
            <a:r>
              <a:rPr lang="en-US" dirty="0"/>
              <a:t>Short vs. Long</a:t>
            </a:r>
          </a:p>
          <a:p>
            <a:pPr marL="285750" indent="-285750">
              <a:buFont typeface="Arial" panose="020B0604020202020204" pitchFamily="34" charset="0"/>
              <a:buChar char="•"/>
            </a:pPr>
            <a:r>
              <a:rPr lang="en-US" dirty="0"/>
              <a:t>Often just a signal report and our location</a:t>
            </a:r>
          </a:p>
        </p:txBody>
      </p:sp>
      <p:sp>
        <p:nvSpPr>
          <p:cNvPr id="10" name="TextBox 9">
            <a:extLst>
              <a:ext uri="{FF2B5EF4-FFF2-40B4-BE49-F238E27FC236}">
                <a16:creationId xmlns:a16="http://schemas.microsoft.com/office/drawing/2014/main" id="{794BCF41-1BF1-8615-66ED-FC0075B2577E}"/>
              </a:ext>
            </a:extLst>
          </p:cNvPr>
          <p:cNvSpPr txBox="1"/>
          <p:nvPr/>
        </p:nvSpPr>
        <p:spPr>
          <a:xfrm>
            <a:off x="967582" y="3523828"/>
            <a:ext cx="2448718" cy="338554"/>
          </a:xfrm>
          <a:prstGeom prst="rect">
            <a:avLst/>
          </a:prstGeom>
          <a:noFill/>
        </p:spPr>
        <p:txBody>
          <a:bodyPr wrap="square">
            <a:spAutoFit/>
          </a:bodyPr>
          <a:lstStyle/>
          <a:p>
            <a:pPr marL="285750" indent="-285750">
              <a:buFont typeface="Arial" panose="020B0604020202020204" pitchFamily="34" charset="0"/>
              <a:buChar char="•"/>
            </a:pPr>
            <a:r>
              <a:rPr lang="en-US" sz="1600" dirty="0"/>
              <a:t>POTA, SOTA, DX …</a:t>
            </a:r>
          </a:p>
        </p:txBody>
      </p:sp>
      <p:sp>
        <p:nvSpPr>
          <p:cNvPr id="11" name="TextBox 10">
            <a:extLst>
              <a:ext uri="{FF2B5EF4-FFF2-40B4-BE49-F238E27FC236}">
                <a16:creationId xmlns:a16="http://schemas.microsoft.com/office/drawing/2014/main" id="{1D319C93-A638-750C-7CFE-8A1CC3D7EDA4}"/>
              </a:ext>
            </a:extLst>
          </p:cNvPr>
          <p:cNvSpPr txBox="1"/>
          <p:nvPr/>
        </p:nvSpPr>
        <p:spPr>
          <a:xfrm>
            <a:off x="688182" y="4170159"/>
            <a:ext cx="5865018" cy="461665"/>
          </a:xfrm>
          <a:prstGeom prst="rect">
            <a:avLst/>
          </a:prstGeom>
          <a:noFill/>
        </p:spPr>
        <p:txBody>
          <a:bodyPr wrap="square">
            <a:spAutoFit/>
          </a:bodyPr>
          <a:lstStyle/>
          <a:p>
            <a:pPr>
              <a:spcBef>
                <a:spcPts val="1800"/>
              </a:spcBef>
            </a:pPr>
            <a:r>
              <a:rPr lang="en-US" sz="2400" b="1" dirty="0"/>
              <a:t>Standard QSO (Conversational)</a:t>
            </a:r>
          </a:p>
        </p:txBody>
      </p:sp>
      <p:sp>
        <p:nvSpPr>
          <p:cNvPr id="12" name="TextBox 11">
            <a:extLst>
              <a:ext uri="{FF2B5EF4-FFF2-40B4-BE49-F238E27FC236}">
                <a16:creationId xmlns:a16="http://schemas.microsoft.com/office/drawing/2014/main" id="{4731A652-B5F8-C555-B1D8-1DA90C4D2DB1}"/>
              </a:ext>
            </a:extLst>
          </p:cNvPr>
          <p:cNvSpPr txBox="1"/>
          <p:nvPr/>
        </p:nvSpPr>
        <p:spPr>
          <a:xfrm>
            <a:off x="688182" y="4589188"/>
            <a:ext cx="6539932" cy="923330"/>
          </a:xfrm>
          <a:prstGeom prst="rect">
            <a:avLst/>
          </a:prstGeom>
          <a:noFill/>
        </p:spPr>
        <p:txBody>
          <a:bodyPr wrap="square">
            <a:spAutoFit/>
          </a:bodyPr>
          <a:lstStyle/>
          <a:p>
            <a:pPr marL="285750" indent="-285750">
              <a:buFont typeface="Arial" panose="020B0604020202020204" pitchFamily="34" charset="0"/>
              <a:buChar char="•"/>
            </a:pPr>
            <a:r>
              <a:rPr lang="en-US" dirty="0"/>
              <a:t>1st exchange: RST (signal report), QTH (location), Name</a:t>
            </a:r>
          </a:p>
          <a:p>
            <a:pPr marL="285750" indent="-285750">
              <a:buFont typeface="Arial" panose="020B0604020202020204" pitchFamily="34" charset="0"/>
              <a:buChar char="•"/>
            </a:pPr>
            <a:r>
              <a:rPr lang="en-US" dirty="0"/>
              <a:t>2nd exchange: Rig (radio), Antenna, Weather</a:t>
            </a:r>
          </a:p>
          <a:p>
            <a:pPr marL="285750" indent="-285750">
              <a:buFont typeface="Arial" panose="020B0604020202020204" pitchFamily="34" charset="0"/>
              <a:buChar char="•"/>
            </a:pPr>
            <a:r>
              <a:rPr lang="en-US" dirty="0"/>
              <a:t>Ending: A polite goodbye </a:t>
            </a:r>
          </a:p>
        </p:txBody>
      </p:sp>
      <p:pic>
        <p:nvPicPr>
          <p:cNvPr id="13" name="Graphic 12">
            <a:extLst>
              <a:ext uri="{FF2B5EF4-FFF2-40B4-BE49-F238E27FC236}">
                <a16:creationId xmlns:a16="http://schemas.microsoft.com/office/drawing/2014/main" id="{26DBCB60-20D5-6500-D67D-17D3F1497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1904674"/>
            <a:ext cx="249794" cy="249794"/>
          </a:xfrm>
          <a:prstGeom prst="rect">
            <a:avLst/>
          </a:prstGeom>
        </p:spPr>
      </p:pic>
      <p:pic>
        <p:nvPicPr>
          <p:cNvPr id="14" name="Graphic 13">
            <a:extLst>
              <a:ext uri="{FF2B5EF4-FFF2-40B4-BE49-F238E27FC236}">
                <a16:creationId xmlns:a16="http://schemas.microsoft.com/office/drawing/2014/main" id="{2389072F-7323-C978-1950-9DF51B350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554028"/>
            <a:ext cx="249794" cy="249794"/>
          </a:xfrm>
          <a:prstGeom prst="rect">
            <a:avLst/>
          </a:prstGeom>
        </p:spPr>
      </p:pic>
      <p:pic>
        <p:nvPicPr>
          <p:cNvPr id="15" name="Graphic 14">
            <a:extLst>
              <a:ext uri="{FF2B5EF4-FFF2-40B4-BE49-F238E27FC236}">
                <a16:creationId xmlns:a16="http://schemas.microsoft.com/office/drawing/2014/main" id="{939F396E-82AF-8C60-03D8-D9B0E8208C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229928"/>
            <a:ext cx="249794" cy="249794"/>
          </a:xfrm>
          <a:prstGeom prst="rect">
            <a:avLst/>
          </a:prstGeom>
        </p:spPr>
      </p:pic>
      <p:sp>
        <p:nvSpPr>
          <p:cNvPr id="17" name="Rectangle 16">
            <a:extLst>
              <a:ext uri="{FF2B5EF4-FFF2-40B4-BE49-F238E27FC236}">
                <a16:creationId xmlns:a16="http://schemas.microsoft.com/office/drawing/2014/main" id="{94D7E289-1EA7-4285-10B8-7809C60DB45F}"/>
              </a:ext>
            </a:extLst>
          </p:cNvPr>
          <p:cNvSpPr/>
          <p:nvPr/>
        </p:nvSpPr>
        <p:spPr>
          <a:xfrm>
            <a:off x="7480437" y="1314450"/>
            <a:ext cx="4406763" cy="4724400"/>
          </a:xfrm>
          <a:prstGeom prst="rect">
            <a:avLst/>
          </a:prstGeom>
          <a:solidFill>
            <a:schemeClr val="bg1"/>
          </a:solidFill>
          <a:ln>
            <a:noFill/>
          </a:ln>
          <a:effectLst>
            <a:outerShdw blurRad="393700" sx="103000" sy="103000" algn="ctr" rotWithShape="0">
              <a:prstClr val="black">
                <a:alpha val="1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D89C01D-6B31-1107-6E18-B6FBBD02E6E6}"/>
              </a:ext>
            </a:extLst>
          </p:cNvPr>
          <p:cNvPicPr>
            <a:picLocks noChangeAspect="1"/>
          </p:cNvPicPr>
          <p:nvPr/>
        </p:nvPicPr>
        <p:blipFill>
          <a:blip r:embed="rId5"/>
          <a:stretch>
            <a:fillRect/>
          </a:stretch>
        </p:blipFill>
        <p:spPr>
          <a:xfrm>
            <a:off x="7522108" y="1464473"/>
            <a:ext cx="4323420" cy="4424355"/>
          </a:xfrm>
          <a:prstGeom prst="rect">
            <a:avLst/>
          </a:prstGeom>
        </p:spPr>
      </p:pic>
    </p:spTree>
    <p:extLst>
      <p:ext uri="{BB962C8B-B14F-4D97-AF65-F5344CB8AC3E}">
        <p14:creationId xmlns:p14="http://schemas.microsoft.com/office/powerpoint/2010/main" val="372387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13C86-C298-1482-7414-86C9A8FFD0DB}"/>
              </a:ext>
            </a:extLst>
          </p:cNvPr>
          <p:cNvSpPr txBox="1"/>
          <p:nvPr/>
        </p:nvSpPr>
        <p:spPr>
          <a:xfrm>
            <a:off x="304800" y="132487"/>
            <a:ext cx="8267700" cy="523220"/>
          </a:xfrm>
          <a:prstGeom prst="rect">
            <a:avLst/>
          </a:prstGeom>
          <a:noFill/>
        </p:spPr>
        <p:txBody>
          <a:bodyPr wrap="square">
            <a:spAutoFit/>
          </a:bodyPr>
          <a:lstStyle/>
          <a:p>
            <a:r>
              <a:rPr lang="en-US" sz="2800" b="1" cap="all" dirty="0"/>
              <a:t>Is It Hard to Learn Morse Code?</a:t>
            </a:r>
          </a:p>
        </p:txBody>
      </p:sp>
      <p:sp>
        <p:nvSpPr>
          <p:cNvPr id="3" name="TextBox 2">
            <a:extLst>
              <a:ext uri="{FF2B5EF4-FFF2-40B4-BE49-F238E27FC236}">
                <a16:creationId xmlns:a16="http://schemas.microsoft.com/office/drawing/2014/main" id="{4530AA03-EAD2-4BC5-12E5-BA794BBAE713}"/>
              </a:ext>
            </a:extLst>
          </p:cNvPr>
          <p:cNvSpPr txBox="1"/>
          <p:nvPr/>
        </p:nvSpPr>
        <p:spPr>
          <a:xfrm>
            <a:off x="1218886" y="1746332"/>
            <a:ext cx="2456398" cy="707886"/>
          </a:xfrm>
          <a:prstGeom prst="rect">
            <a:avLst/>
          </a:prstGeom>
          <a:noFill/>
        </p:spPr>
        <p:txBody>
          <a:bodyPr wrap="square">
            <a:spAutoFit/>
          </a:bodyPr>
          <a:lstStyle/>
          <a:p>
            <a:pPr algn="r">
              <a:spcBef>
                <a:spcPts val="1800"/>
              </a:spcBef>
            </a:pPr>
            <a:r>
              <a:rPr lang="en-US" sz="2000" b="1" dirty="0"/>
              <a:t>Commitment of time is required</a:t>
            </a:r>
          </a:p>
        </p:txBody>
      </p:sp>
      <p:sp>
        <p:nvSpPr>
          <p:cNvPr id="10" name="TextBox 9">
            <a:extLst>
              <a:ext uri="{FF2B5EF4-FFF2-40B4-BE49-F238E27FC236}">
                <a16:creationId xmlns:a16="http://schemas.microsoft.com/office/drawing/2014/main" id="{68741591-A4D0-1C1B-B0A6-9DB1AF8A69AD}"/>
              </a:ext>
            </a:extLst>
          </p:cNvPr>
          <p:cNvSpPr txBox="1"/>
          <p:nvPr/>
        </p:nvSpPr>
        <p:spPr>
          <a:xfrm>
            <a:off x="1689879" y="2454218"/>
            <a:ext cx="1985405" cy="369332"/>
          </a:xfrm>
          <a:prstGeom prst="rect">
            <a:avLst/>
          </a:prstGeom>
          <a:noFill/>
        </p:spPr>
        <p:txBody>
          <a:bodyPr wrap="square">
            <a:spAutoFit/>
          </a:bodyPr>
          <a:lstStyle/>
          <a:p>
            <a:pPr algn="r"/>
            <a:r>
              <a:rPr lang="en-US" dirty="0"/>
              <a:t>Achievable!</a:t>
            </a:r>
          </a:p>
        </p:txBody>
      </p:sp>
      <p:grpSp>
        <p:nvGrpSpPr>
          <p:cNvPr id="4" name="Group 3">
            <a:extLst>
              <a:ext uri="{FF2B5EF4-FFF2-40B4-BE49-F238E27FC236}">
                <a16:creationId xmlns:a16="http://schemas.microsoft.com/office/drawing/2014/main" id="{95DC2853-8866-E751-9B78-97D12F511382}"/>
              </a:ext>
            </a:extLst>
          </p:cNvPr>
          <p:cNvGrpSpPr/>
          <p:nvPr/>
        </p:nvGrpSpPr>
        <p:grpSpPr>
          <a:xfrm>
            <a:off x="3920331" y="1986303"/>
            <a:ext cx="4351338" cy="3472890"/>
            <a:chOff x="5857563" y="3104522"/>
            <a:chExt cx="7875254" cy="6285401"/>
          </a:xfrm>
        </p:grpSpPr>
        <p:grpSp>
          <p:nvGrpSpPr>
            <p:cNvPr id="5" name="Group 4">
              <a:extLst>
                <a:ext uri="{FF2B5EF4-FFF2-40B4-BE49-F238E27FC236}">
                  <a16:creationId xmlns:a16="http://schemas.microsoft.com/office/drawing/2014/main" id="{319217A5-C360-8D68-653A-0B0642F8114A}"/>
                </a:ext>
              </a:extLst>
            </p:cNvPr>
            <p:cNvGrpSpPr/>
            <p:nvPr/>
          </p:nvGrpSpPr>
          <p:grpSpPr>
            <a:xfrm>
              <a:off x="5857563" y="3518585"/>
              <a:ext cx="1787284" cy="605181"/>
              <a:chOff x="2925773" y="2095999"/>
              <a:chExt cx="1502507" cy="508754"/>
            </a:xfrm>
          </p:grpSpPr>
          <p:cxnSp>
            <p:nvCxnSpPr>
              <p:cNvPr id="57" name="Straight Connector 56">
                <a:extLst>
                  <a:ext uri="{FF2B5EF4-FFF2-40B4-BE49-F238E27FC236}">
                    <a16:creationId xmlns:a16="http://schemas.microsoft.com/office/drawing/2014/main" id="{DBD9760B-2D72-04C9-3F23-426B3D2910BC}"/>
                  </a:ext>
                </a:extLst>
              </p:cNvPr>
              <p:cNvCxnSpPr/>
              <p:nvPr/>
            </p:nvCxnSpPr>
            <p:spPr>
              <a:xfrm flipH="1" flipV="1">
                <a:off x="3919525" y="2095999"/>
                <a:ext cx="508755" cy="508754"/>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2A9F8F9-DB0B-C0D0-EE62-EEA7F58636F7}"/>
                  </a:ext>
                </a:extLst>
              </p:cNvPr>
              <p:cNvCxnSpPr/>
              <p:nvPr/>
            </p:nvCxnSpPr>
            <p:spPr>
              <a:xfrm flipH="1">
                <a:off x="2925773" y="2095999"/>
                <a:ext cx="994615" cy="0"/>
              </a:xfrm>
              <a:prstGeom prst="straightConnector1">
                <a:avLst/>
              </a:prstGeom>
              <a:ln w="635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ABD6C04-FA70-B7C5-FD49-F3EC6FFCE537}"/>
                </a:ext>
              </a:extLst>
            </p:cNvPr>
            <p:cNvGrpSpPr/>
            <p:nvPr/>
          </p:nvGrpSpPr>
          <p:grpSpPr>
            <a:xfrm flipH="1">
              <a:off x="11991272" y="3518584"/>
              <a:ext cx="1741545" cy="559443"/>
              <a:chOff x="2925773" y="2095999"/>
              <a:chExt cx="1464056" cy="470304"/>
            </a:xfrm>
          </p:grpSpPr>
          <p:cxnSp>
            <p:nvCxnSpPr>
              <p:cNvPr id="55" name="Straight Connector 54">
                <a:extLst>
                  <a:ext uri="{FF2B5EF4-FFF2-40B4-BE49-F238E27FC236}">
                    <a16:creationId xmlns:a16="http://schemas.microsoft.com/office/drawing/2014/main" id="{803482E3-9BCE-3941-22D6-D6AAE90A8485}"/>
                  </a:ext>
                </a:extLst>
              </p:cNvPr>
              <p:cNvCxnSpPr/>
              <p:nvPr/>
            </p:nvCxnSpPr>
            <p:spPr>
              <a:xfrm flipH="1" flipV="1">
                <a:off x="3919525" y="2095999"/>
                <a:ext cx="470304" cy="470304"/>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80FEA33-C546-9425-1FEA-6ACCC70CAE7B}"/>
                  </a:ext>
                </a:extLst>
              </p:cNvPr>
              <p:cNvCxnSpPr/>
              <p:nvPr/>
            </p:nvCxnSpPr>
            <p:spPr>
              <a:xfrm flipH="1">
                <a:off x="2925773" y="2095999"/>
                <a:ext cx="994615" cy="0"/>
              </a:xfrm>
              <a:prstGeom prst="straightConnector1">
                <a:avLst/>
              </a:prstGeom>
              <a:ln w="63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D6D1149-F408-B943-AF2C-12C451559CCE}"/>
                </a:ext>
              </a:extLst>
            </p:cNvPr>
            <p:cNvGrpSpPr/>
            <p:nvPr/>
          </p:nvGrpSpPr>
          <p:grpSpPr>
            <a:xfrm rot="10800000">
              <a:off x="11991272" y="8430994"/>
              <a:ext cx="1741545" cy="559443"/>
              <a:chOff x="2925773" y="2095999"/>
              <a:chExt cx="1464056" cy="470304"/>
            </a:xfrm>
          </p:grpSpPr>
          <p:cxnSp>
            <p:nvCxnSpPr>
              <p:cNvPr id="53" name="Straight Connector 52">
                <a:extLst>
                  <a:ext uri="{FF2B5EF4-FFF2-40B4-BE49-F238E27FC236}">
                    <a16:creationId xmlns:a16="http://schemas.microsoft.com/office/drawing/2014/main" id="{579E92DC-F27F-1206-868B-121178374001}"/>
                  </a:ext>
                </a:extLst>
              </p:cNvPr>
              <p:cNvCxnSpPr/>
              <p:nvPr/>
            </p:nvCxnSpPr>
            <p:spPr>
              <a:xfrm rot="10800000">
                <a:off x="3919525" y="2095999"/>
                <a:ext cx="470304" cy="470304"/>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F2F64AF-F60F-71CF-488B-4452A1ABCAD8}"/>
                  </a:ext>
                </a:extLst>
              </p:cNvPr>
              <p:cNvCxnSpPr/>
              <p:nvPr/>
            </p:nvCxnSpPr>
            <p:spPr>
              <a:xfrm flipH="1">
                <a:off x="2925773" y="2095999"/>
                <a:ext cx="994615" cy="0"/>
              </a:xfrm>
              <a:prstGeom prst="straightConnector1">
                <a:avLst/>
              </a:prstGeom>
              <a:ln w="635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E608F6B-A47C-C3C5-095A-6A08D0F691F7}"/>
                </a:ext>
              </a:extLst>
            </p:cNvPr>
            <p:cNvGrpSpPr/>
            <p:nvPr/>
          </p:nvGrpSpPr>
          <p:grpSpPr>
            <a:xfrm rot="10800000" flipH="1">
              <a:off x="5857563" y="8385255"/>
              <a:ext cx="1787284" cy="605182"/>
              <a:chOff x="2925773" y="2095999"/>
              <a:chExt cx="1502507" cy="508755"/>
            </a:xfrm>
          </p:grpSpPr>
          <p:cxnSp>
            <p:nvCxnSpPr>
              <p:cNvPr id="51" name="Straight Connector 50">
                <a:extLst>
                  <a:ext uri="{FF2B5EF4-FFF2-40B4-BE49-F238E27FC236}">
                    <a16:creationId xmlns:a16="http://schemas.microsoft.com/office/drawing/2014/main" id="{EF0C3028-804A-E456-69C7-8AAAC9D89A32}"/>
                  </a:ext>
                </a:extLst>
              </p:cNvPr>
              <p:cNvCxnSpPr/>
              <p:nvPr/>
            </p:nvCxnSpPr>
            <p:spPr>
              <a:xfrm rot="10800000">
                <a:off x="3919525" y="2095999"/>
                <a:ext cx="508755" cy="508755"/>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19B3716-862F-8E16-5D70-C06C0FE2038A}"/>
                  </a:ext>
                </a:extLst>
              </p:cNvPr>
              <p:cNvCxnSpPr/>
              <p:nvPr/>
            </p:nvCxnSpPr>
            <p:spPr>
              <a:xfrm flipH="1">
                <a:off x="2925773" y="2095999"/>
                <a:ext cx="994615" cy="0"/>
              </a:xfrm>
              <a:prstGeom prst="straightConnector1">
                <a:avLst/>
              </a:prstGeom>
              <a:ln w="63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BC7F81B-F24B-78D9-93EB-C2D423626DDE}"/>
                </a:ext>
              </a:extLst>
            </p:cNvPr>
            <p:cNvGrpSpPr/>
            <p:nvPr/>
          </p:nvGrpSpPr>
          <p:grpSpPr>
            <a:xfrm>
              <a:off x="6652627" y="3104522"/>
              <a:ext cx="6283010" cy="6285401"/>
              <a:chOff x="6652627" y="3104522"/>
              <a:chExt cx="6283010" cy="6285401"/>
            </a:xfrm>
          </p:grpSpPr>
          <p:sp>
            <p:nvSpPr>
              <p:cNvPr id="12" name="Freeform 5">
                <a:extLst>
                  <a:ext uri="{FF2B5EF4-FFF2-40B4-BE49-F238E27FC236}">
                    <a16:creationId xmlns:a16="http://schemas.microsoft.com/office/drawing/2014/main" id="{CF8241E4-03CA-9D5B-085B-10132D66F0A1}"/>
                  </a:ext>
                </a:extLst>
              </p:cNvPr>
              <p:cNvSpPr>
                <a:spLocks/>
              </p:cNvSpPr>
              <p:nvPr/>
            </p:nvSpPr>
            <p:spPr bwMode="auto">
              <a:xfrm>
                <a:off x="11998446" y="6320141"/>
                <a:ext cx="478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27" name="Freeform 6">
                <a:extLst>
                  <a:ext uri="{FF2B5EF4-FFF2-40B4-BE49-F238E27FC236}">
                    <a16:creationId xmlns:a16="http://schemas.microsoft.com/office/drawing/2014/main" id="{D08822EA-B686-6A06-534B-A2CE569235E2}"/>
                  </a:ext>
                </a:extLst>
              </p:cNvPr>
              <p:cNvSpPr>
                <a:spLocks/>
              </p:cNvSpPr>
              <p:nvPr/>
            </p:nvSpPr>
            <p:spPr bwMode="auto">
              <a:xfrm>
                <a:off x="12323593" y="6320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28" name="Rectangle 27">
                <a:extLst>
                  <a:ext uri="{FF2B5EF4-FFF2-40B4-BE49-F238E27FC236}">
                    <a16:creationId xmlns:a16="http://schemas.microsoft.com/office/drawing/2014/main" id="{3DE67DFA-B7B2-9DDE-7755-702FE1C36153}"/>
                  </a:ext>
                </a:extLst>
              </p:cNvPr>
              <p:cNvSpPr>
                <a:spLocks noChangeArrowheads="1"/>
              </p:cNvSpPr>
              <p:nvPr/>
            </p:nvSpPr>
            <p:spPr bwMode="auto">
              <a:xfrm>
                <a:off x="12010399" y="6339267"/>
                <a:ext cx="2391" cy="2391"/>
              </a:xfrm>
              <a:prstGeom prst="rect">
                <a:avLst/>
              </a:prstGeom>
              <a:solidFill>
                <a:srgbClr val="EC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29" name="Freeform 8">
                <a:extLst>
                  <a:ext uri="{FF2B5EF4-FFF2-40B4-BE49-F238E27FC236}">
                    <a16:creationId xmlns:a16="http://schemas.microsoft.com/office/drawing/2014/main" id="{DD902A85-B61E-D5C2-6A4D-6AF35E1E9FB0}"/>
                  </a:ext>
                </a:extLst>
              </p:cNvPr>
              <p:cNvSpPr>
                <a:spLocks/>
              </p:cNvSpPr>
              <p:nvPr/>
            </p:nvSpPr>
            <p:spPr bwMode="auto">
              <a:xfrm>
                <a:off x="12022353" y="64229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0" name="Freeform 9">
                <a:extLst>
                  <a:ext uri="{FF2B5EF4-FFF2-40B4-BE49-F238E27FC236}">
                    <a16:creationId xmlns:a16="http://schemas.microsoft.com/office/drawing/2014/main" id="{CD107D7A-F3E6-08E3-A8CE-6DB3CED7952F}"/>
                  </a:ext>
                </a:extLst>
              </p:cNvPr>
              <p:cNvSpPr>
                <a:spLocks/>
              </p:cNvSpPr>
              <p:nvPr/>
            </p:nvSpPr>
            <p:spPr bwMode="auto">
              <a:xfrm>
                <a:off x="12323593" y="65472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1" name="Freeform 10">
                <a:extLst>
                  <a:ext uri="{FF2B5EF4-FFF2-40B4-BE49-F238E27FC236}">
                    <a16:creationId xmlns:a16="http://schemas.microsoft.com/office/drawing/2014/main" id="{0FAB62DD-E0EF-3507-E4AF-FC36814DCC7B}"/>
                  </a:ext>
                </a:extLst>
              </p:cNvPr>
              <p:cNvSpPr>
                <a:spLocks/>
              </p:cNvSpPr>
              <p:nvPr/>
            </p:nvSpPr>
            <p:spPr bwMode="auto">
              <a:xfrm>
                <a:off x="12010398" y="63392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2" name="Freeform 11">
                <a:extLst>
                  <a:ext uri="{FF2B5EF4-FFF2-40B4-BE49-F238E27FC236}">
                    <a16:creationId xmlns:a16="http://schemas.microsoft.com/office/drawing/2014/main" id="{B34B7A2C-163B-B607-9CE9-E91FC1DB3CB4}"/>
                  </a:ext>
                </a:extLst>
              </p:cNvPr>
              <p:cNvSpPr>
                <a:spLocks/>
              </p:cNvSpPr>
              <p:nvPr/>
            </p:nvSpPr>
            <p:spPr bwMode="auto">
              <a:xfrm>
                <a:off x="12010397" y="6513796"/>
                <a:ext cx="717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3" name="Freeform 12">
                <a:extLst>
                  <a:ext uri="{FF2B5EF4-FFF2-40B4-BE49-F238E27FC236}">
                    <a16:creationId xmlns:a16="http://schemas.microsoft.com/office/drawing/2014/main" id="{D173ED69-3E98-4DCA-0DAF-C2DCD35664EB}"/>
                  </a:ext>
                </a:extLst>
              </p:cNvPr>
              <p:cNvSpPr>
                <a:spLocks/>
              </p:cNvSpPr>
              <p:nvPr/>
            </p:nvSpPr>
            <p:spPr bwMode="auto">
              <a:xfrm>
                <a:off x="12003226" y="6540093"/>
                <a:ext cx="0" cy="717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4" name="Freeform 13">
                <a:extLst>
                  <a:ext uri="{FF2B5EF4-FFF2-40B4-BE49-F238E27FC236}">
                    <a16:creationId xmlns:a16="http://schemas.microsoft.com/office/drawing/2014/main" id="{727687C4-338A-AEC0-0C31-261422B74113}"/>
                  </a:ext>
                </a:extLst>
              </p:cNvPr>
              <p:cNvSpPr>
                <a:spLocks/>
              </p:cNvSpPr>
              <p:nvPr/>
            </p:nvSpPr>
            <p:spPr bwMode="auto">
              <a:xfrm>
                <a:off x="12309248" y="65137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5" name="Freeform 14">
                <a:extLst>
                  <a:ext uri="{FF2B5EF4-FFF2-40B4-BE49-F238E27FC236}">
                    <a16:creationId xmlns:a16="http://schemas.microsoft.com/office/drawing/2014/main" id="{7B4A4773-2CCC-5476-348E-2CC70902AC6B}"/>
                  </a:ext>
                </a:extLst>
              </p:cNvPr>
              <p:cNvSpPr>
                <a:spLocks/>
              </p:cNvSpPr>
              <p:nvPr/>
            </p:nvSpPr>
            <p:spPr bwMode="auto">
              <a:xfrm>
                <a:off x="12022353" y="64564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49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6" name="Freeform 15">
                <a:extLst>
                  <a:ext uri="{FF2B5EF4-FFF2-40B4-BE49-F238E27FC236}">
                    <a16:creationId xmlns:a16="http://schemas.microsoft.com/office/drawing/2014/main" id="{CBFA2226-DCC8-BF22-93BF-088F0E7E72E8}"/>
                  </a:ext>
                </a:extLst>
              </p:cNvPr>
              <p:cNvSpPr>
                <a:spLocks/>
              </p:cNvSpPr>
              <p:nvPr/>
            </p:nvSpPr>
            <p:spPr bwMode="auto">
              <a:xfrm>
                <a:off x="8986043" y="6339266"/>
                <a:ext cx="3949594" cy="3050655"/>
              </a:xfrm>
              <a:custGeom>
                <a:avLst/>
                <a:gdLst>
                  <a:gd name="T0" fmla="*/ 552 w 606"/>
                  <a:gd name="T1" fmla="*/ 0 h 468"/>
                  <a:gd name="T2" fmla="*/ 538 w 606"/>
                  <a:gd name="T3" fmla="*/ 8 h 468"/>
                  <a:gd name="T4" fmla="*/ 539 w 606"/>
                  <a:gd name="T5" fmla="*/ 24 h 468"/>
                  <a:gd name="T6" fmla="*/ 555 w 606"/>
                  <a:gd name="T7" fmla="*/ 72 h 468"/>
                  <a:gd name="T8" fmla="*/ 487 w 606"/>
                  <a:gd name="T9" fmla="*/ 131 h 468"/>
                  <a:gd name="T10" fmla="*/ 420 w 606"/>
                  <a:gd name="T11" fmla="*/ 72 h 468"/>
                  <a:gd name="T12" fmla="*/ 436 w 606"/>
                  <a:gd name="T13" fmla="*/ 24 h 468"/>
                  <a:gd name="T14" fmla="*/ 437 w 606"/>
                  <a:gd name="T15" fmla="*/ 8 h 468"/>
                  <a:gd name="T16" fmla="*/ 422 w 606"/>
                  <a:gd name="T17" fmla="*/ 0 h 468"/>
                  <a:gd name="T18" fmla="*/ 374 w 606"/>
                  <a:gd name="T19" fmla="*/ 0 h 468"/>
                  <a:gd name="T20" fmla="*/ 138 w 606"/>
                  <a:gd name="T21" fmla="*/ 236 h 468"/>
                  <a:gd name="T22" fmla="*/ 138 w 606"/>
                  <a:gd name="T23" fmla="*/ 287 h 468"/>
                  <a:gd name="T24" fmla="*/ 124 w 606"/>
                  <a:gd name="T25" fmla="*/ 317 h 468"/>
                  <a:gd name="T26" fmla="*/ 116 w 606"/>
                  <a:gd name="T27" fmla="*/ 324 h 468"/>
                  <a:gd name="T28" fmla="*/ 110 w 606"/>
                  <a:gd name="T29" fmla="*/ 327 h 468"/>
                  <a:gd name="T30" fmla="*/ 72 w 606"/>
                  <a:gd name="T31" fmla="*/ 324 h 468"/>
                  <a:gd name="T32" fmla="*/ 34 w 606"/>
                  <a:gd name="T33" fmla="*/ 310 h 468"/>
                  <a:gd name="T34" fmla="*/ 0 w 606"/>
                  <a:gd name="T35" fmla="*/ 352 h 468"/>
                  <a:gd name="T36" fmla="*/ 34 w 606"/>
                  <a:gd name="T37" fmla="*/ 395 h 468"/>
                  <a:gd name="T38" fmla="*/ 72 w 606"/>
                  <a:gd name="T39" fmla="*/ 381 h 468"/>
                  <a:gd name="T40" fmla="*/ 110 w 606"/>
                  <a:gd name="T41" fmla="*/ 378 h 468"/>
                  <a:gd name="T42" fmla="*/ 116 w 606"/>
                  <a:gd name="T43" fmla="*/ 381 h 468"/>
                  <a:gd name="T44" fmla="*/ 124 w 606"/>
                  <a:gd name="T45" fmla="*/ 388 h 468"/>
                  <a:gd name="T46" fmla="*/ 138 w 606"/>
                  <a:gd name="T47" fmla="*/ 417 h 468"/>
                  <a:gd name="T48" fmla="*/ 138 w 606"/>
                  <a:gd name="T49" fmla="*/ 418 h 468"/>
                  <a:gd name="T50" fmla="*/ 138 w 606"/>
                  <a:gd name="T51" fmla="*/ 424 h 468"/>
                  <a:gd name="T52" fmla="*/ 138 w 606"/>
                  <a:gd name="T53" fmla="*/ 425 h 468"/>
                  <a:gd name="T54" fmla="*/ 138 w 606"/>
                  <a:gd name="T55" fmla="*/ 428 h 468"/>
                  <a:gd name="T56" fmla="*/ 138 w 606"/>
                  <a:gd name="T57" fmla="*/ 468 h 468"/>
                  <a:gd name="T58" fmla="*/ 606 w 606"/>
                  <a:gd name="T59" fmla="*/ 0 h 468"/>
                  <a:gd name="T60" fmla="*/ 552 w 606"/>
                  <a:gd name="T6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6" h="468">
                    <a:moveTo>
                      <a:pt x="552" y="0"/>
                    </a:moveTo>
                    <a:cubicBezTo>
                      <a:pt x="547" y="1"/>
                      <a:pt x="541" y="3"/>
                      <a:pt x="538" y="8"/>
                    </a:cubicBezTo>
                    <a:cubicBezTo>
                      <a:pt x="535" y="13"/>
                      <a:pt x="536" y="20"/>
                      <a:pt x="539" y="24"/>
                    </a:cubicBezTo>
                    <a:cubicBezTo>
                      <a:pt x="540" y="27"/>
                      <a:pt x="555" y="56"/>
                      <a:pt x="555" y="72"/>
                    </a:cubicBezTo>
                    <a:cubicBezTo>
                      <a:pt x="555" y="105"/>
                      <a:pt x="524" y="131"/>
                      <a:pt x="487" y="131"/>
                    </a:cubicBezTo>
                    <a:cubicBezTo>
                      <a:pt x="450" y="131"/>
                      <a:pt x="420" y="105"/>
                      <a:pt x="420" y="72"/>
                    </a:cubicBezTo>
                    <a:cubicBezTo>
                      <a:pt x="420" y="56"/>
                      <a:pt x="435" y="27"/>
                      <a:pt x="436" y="24"/>
                    </a:cubicBezTo>
                    <a:cubicBezTo>
                      <a:pt x="438" y="20"/>
                      <a:pt x="440" y="13"/>
                      <a:pt x="437" y="8"/>
                    </a:cubicBezTo>
                    <a:cubicBezTo>
                      <a:pt x="434" y="3"/>
                      <a:pt x="427" y="1"/>
                      <a:pt x="422" y="0"/>
                    </a:cubicBezTo>
                    <a:cubicBezTo>
                      <a:pt x="374" y="0"/>
                      <a:pt x="374" y="0"/>
                      <a:pt x="374" y="0"/>
                    </a:cubicBezTo>
                    <a:cubicBezTo>
                      <a:pt x="367" y="127"/>
                      <a:pt x="265" y="229"/>
                      <a:pt x="138" y="236"/>
                    </a:cubicBezTo>
                    <a:cubicBezTo>
                      <a:pt x="138" y="287"/>
                      <a:pt x="138" y="287"/>
                      <a:pt x="138" y="287"/>
                    </a:cubicBezTo>
                    <a:cubicBezTo>
                      <a:pt x="136" y="299"/>
                      <a:pt x="132" y="310"/>
                      <a:pt x="124" y="317"/>
                    </a:cubicBezTo>
                    <a:cubicBezTo>
                      <a:pt x="122" y="320"/>
                      <a:pt x="119" y="322"/>
                      <a:pt x="116" y="324"/>
                    </a:cubicBezTo>
                    <a:cubicBezTo>
                      <a:pt x="114" y="325"/>
                      <a:pt x="112" y="326"/>
                      <a:pt x="110" y="327"/>
                    </a:cubicBezTo>
                    <a:cubicBezTo>
                      <a:pt x="99" y="331"/>
                      <a:pt x="85" y="331"/>
                      <a:pt x="72" y="324"/>
                    </a:cubicBezTo>
                    <a:cubicBezTo>
                      <a:pt x="59" y="317"/>
                      <a:pt x="40" y="310"/>
                      <a:pt x="34" y="310"/>
                    </a:cubicBezTo>
                    <a:cubicBezTo>
                      <a:pt x="15" y="310"/>
                      <a:pt x="0" y="329"/>
                      <a:pt x="0" y="352"/>
                    </a:cubicBezTo>
                    <a:cubicBezTo>
                      <a:pt x="0" y="376"/>
                      <a:pt x="15" y="395"/>
                      <a:pt x="34" y="395"/>
                    </a:cubicBezTo>
                    <a:cubicBezTo>
                      <a:pt x="40" y="395"/>
                      <a:pt x="59" y="388"/>
                      <a:pt x="72" y="381"/>
                    </a:cubicBezTo>
                    <a:cubicBezTo>
                      <a:pt x="85" y="374"/>
                      <a:pt x="99" y="374"/>
                      <a:pt x="110" y="378"/>
                    </a:cubicBezTo>
                    <a:cubicBezTo>
                      <a:pt x="112" y="379"/>
                      <a:pt x="114" y="380"/>
                      <a:pt x="116" y="381"/>
                    </a:cubicBezTo>
                    <a:cubicBezTo>
                      <a:pt x="119" y="383"/>
                      <a:pt x="122" y="385"/>
                      <a:pt x="124" y="388"/>
                    </a:cubicBezTo>
                    <a:cubicBezTo>
                      <a:pt x="131" y="395"/>
                      <a:pt x="136" y="405"/>
                      <a:pt x="138" y="417"/>
                    </a:cubicBezTo>
                    <a:cubicBezTo>
                      <a:pt x="138" y="418"/>
                      <a:pt x="138" y="418"/>
                      <a:pt x="138" y="418"/>
                    </a:cubicBezTo>
                    <a:cubicBezTo>
                      <a:pt x="138" y="424"/>
                      <a:pt x="138" y="424"/>
                      <a:pt x="138" y="424"/>
                    </a:cubicBezTo>
                    <a:cubicBezTo>
                      <a:pt x="138" y="425"/>
                      <a:pt x="138" y="425"/>
                      <a:pt x="138" y="425"/>
                    </a:cubicBezTo>
                    <a:cubicBezTo>
                      <a:pt x="138" y="428"/>
                      <a:pt x="138" y="428"/>
                      <a:pt x="138" y="428"/>
                    </a:cubicBezTo>
                    <a:cubicBezTo>
                      <a:pt x="138" y="468"/>
                      <a:pt x="138" y="468"/>
                      <a:pt x="138" y="468"/>
                    </a:cubicBezTo>
                    <a:cubicBezTo>
                      <a:pt x="393" y="461"/>
                      <a:pt x="599" y="255"/>
                      <a:pt x="606" y="0"/>
                    </a:cubicBezTo>
                    <a:lnTo>
                      <a:pt x="552" y="0"/>
                    </a:lnTo>
                    <a:close/>
                  </a:path>
                </a:pathLst>
              </a:custGeom>
              <a:solidFill>
                <a:srgbClr val="E2AA38"/>
              </a:solidFill>
              <a:ln>
                <a:noFill/>
              </a:ln>
            </p:spPr>
            <p:txBody>
              <a:bodyPr vert="horz" wrap="square" lIns="146078" tIns="73039" rIns="146078" bIns="73039" numCol="1" anchor="t" anchorCtr="0" compatLnSpc="1">
                <a:prstTxWarp prst="textNoShape">
                  <a:avLst/>
                </a:prstTxWarp>
              </a:bodyPr>
              <a:lstStyle/>
              <a:p>
                <a:endParaRPr lang="en-US" sz="2876" dirty="0"/>
              </a:p>
            </p:txBody>
          </p:sp>
          <p:sp>
            <p:nvSpPr>
              <p:cNvPr id="37" name="Freeform 16">
                <a:extLst>
                  <a:ext uri="{FF2B5EF4-FFF2-40B4-BE49-F238E27FC236}">
                    <a16:creationId xmlns:a16="http://schemas.microsoft.com/office/drawing/2014/main" id="{CF8518F7-C09D-8ECA-7FF9-898CC2483950}"/>
                  </a:ext>
                </a:extLst>
              </p:cNvPr>
              <p:cNvSpPr>
                <a:spLocks/>
              </p:cNvSpPr>
              <p:nvPr/>
            </p:nvSpPr>
            <p:spPr bwMode="auto">
              <a:xfrm>
                <a:off x="11991272" y="6298624"/>
                <a:ext cx="7173" cy="21519"/>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8" name="Freeform 17">
                <a:extLst>
                  <a:ext uri="{FF2B5EF4-FFF2-40B4-BE49-F238E27FC236}">
                    <a16:creationId xmlns:a16="http://schemas.microsoft.com/office/drawing/2014/main" id="{ABC50888-A68F-5622-EC40-8B56B1CC93A7}"/>
                  </a:ext>
                </a:extLst>
              </p:cNvPr>
              <p:cNvSpPr>
                <a:spLocks/>
              </p:cNvSpPr>
              <p:nvPr/>
            </p:nvSpPr>
            <p:spPr bwMode="auto">
              <a:xfrm>
                <a:off x="12316420" y="6320141"/>
                <a:ext cx="7173" cy="19126"/>
              </a:xfrm>
              <a:custGeom>
                <a:avLst/>
                <a:gdLst>
                  <a:gd name="T0" fmla="*/ 1 w 1"/>
                  <a:gd name="T1" fmla="*/ 0 h 3"/>
                  <a:gd name="T2" fmla="*/ 0 w 1"/>
                  <a:gd name="T3" fmla="*/ 3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0" y="3"/>
                      <a:pt x="0" y="3"/>
                      <a:pt x="0" y="3"/>
                    </a:cubicBezTo>
                    <a:cubicBezTo>
                      <a:pt x="0" y="2"/>
                      <a:pt x="1" y="1"/>
                      <a:pt x="1"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39" name="Freeform 18">
                <a:extLst>
                  <a:ext uri="{FF2B5EF4-FFF2-40B4-BE49-F238E27FC236}">
                    <a16:creationId xmlns:a16="http://schemas.microsoft.com/office/drawing/2014/main" id="{814ADFE8-C2EF-92AA-B947-31574232D52B}"/>
                  </a:ext>
                </a:extLst>
              </p:cNvPr>
              <p:cNvSpPr>
                <a:spLocks/>
              </p:cNvSpPr>
              <p:nvPr/>
            </p:nvSpPr>
            <p:spPr bwMode="auto">
              <a:xfrm>
                <a:off x="12323593" y="6298624"/>
                <a:ext cx="11954" cy="21519"/>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0" name="Freeform 19">
                <a:extLst>
                  <a:ext uri="{FF2B5EF4-FFF2-40B4-BE49-F238E27FC236}">
                    <a16:creationId xmlns:a16="http://schemas.microsoft.com/office/drawing/2014/main" id="{35060883-6E24-6355-D2E3-18881AD9F058}"/>
                  </a:ext>
                </a:extLst>
              </p:cNvPr>
              <p:cNvSpPr>
                <a:spLocks/>
              </p:cNvSpPr>
              <p:nvPr/>
            </p:nvSpPr>
            <p:spPr bwMode="auto">
              <a:xfrm>
                <a:off x="12003226" y="6320141"/>
                <a:ext cx="7173" cy="1912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1" y="3"/>
                    </a:cubicBezTo>
                    <a:cubicBezTo>
                      <a:pt x="0" y="2"/>
                      <a:pt x="0" y="1"/>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1" name="Freeform 20">
                <a:extLst>
                  <a:ext uri="{FF2B5EF4-FFF2-40B4-BE49-F238E27FC236}">
                    <a16:creationId xmlns:a16="http://schemas.microsoft.com/office/drawing/2014/main" id="{E3B8C393-7E16-509C-395E-3633AAC721C6}"/>
                  </a:ext>
                </a:extLst>
              </p:cNvPr>
              <p:cNvSpPr>
                <a:spLocks/>
              </p:cNvSpPr>
              <p:nvPr/>
            </p:nvSpPr>
            <p:spPr bwMode="auto">
              <a:xfrm>
                <a:off x="12022353" y="6422945"/>
                <a:ext cx="0" cy="33471"/>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3"/>
                      <a:pt x="0" y="5"/>
                    </a:cubicBezTo>
                    <a:cubicBezTo>
                      <a:pt x="0" y="3"/>
                      <a:pt x="0" y="2"/>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2" name="Freeform 21">
                <a:extLst>
                  <a:ext uri="{FF2B5EF4-FFF2-40B4-BE49-F238E27FC236}">
                    <a16:creationId xmlns:a16="http://schemas.microsoft.com/office/drawing/2014/main" id="{19AA4AE8-3D7B-569A-8114-F9ADEF88ADCD}"/>
                  </a:ext>
                </a:extLst>
              </p:cNvPr>
              <p:cNvSpPr>
                <a:spLocks/>
              </p:cNvSpPr>
              <p:nvPr/>
            </p:nvSpPr>
            <p:spPr bwMode="auto">
              <a:xfrm>
                <a:off x="12010398" y="6339267"/>
                <a:ext cx="11954" cy="83678"/>
              </a:xfrm>
              <a:custGeom>
                <a:avLst/>
                <a:gdLst>
                  <a:gd name="T0" fmla="*/ 2 w 2"/>
                  <a:gd name="T1" fmla="*/ 13 h 13"/>
                  <a:gd name="T2" fmla="*/ 0 w 2"/>
                  <a:gd name="T3" fmla="*/ 0 h 13"/>
                  <a:gd name="T4" fmla="*/ 2 w 2"/>
                  <a:gd name="T5" fmla="*/ 13 h 13"/>
                </a:gdLst>
                <a:ahLst/>
                <a:cxnLst>
                  <a:cxn ang="0">
                    <a:pos x="T0" y="T1"/>
                  </a:cxn>
                  <a:cxn ang="0">
                    <a:pos x="T2" y="T3"/>
                  </a:cxn>
                  <a:cxn ang="0">
                    <a:pos x="T4" y="T5"/>
                  </a:cxn>
                </a:cxnLst>
                <a:rect l="0" t="0" r="r" b="b"/>
                <a:pathLst>
                  <a:path w="2" h="13">
                    <a:moveTo>
                      <a:pt x="2" y="13"/>
                    </a:moveTo>
                    <a:cubicBezTo>
                      <a:pt x="2" y="9"/>
                      <a:pt x="1" y="4"/>
                      <a:pt x="0" y="0"/>
                    </a:cubicBezTo>
                    <a:cubicBezTo>
                      <a:pt x="1" y="4"/>
                      <a:pt x="2" y="9"/>
                      <a:pt x="2" y="13"/>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3" name="Freeform 22">
                <a:extLst>
                  <a:ext uri="{FF2B5EF4-FFF2-40B4-BE49-F238E27FC236}">
                    <a16:creationId xmlns:a16="http://schemas.microsoft.com/office/drawing/2014/main" id="{28122264-1AD0-A7CE-E7C8-C78171B39DB3}"/>
                  </a:ext>
                </a:extLst>
              </p:cNvPr>
              <p:cNvSpPr>
                <a:spLocks/>
              </p:cNvSpPr>
              <p:nvPr/>
            </p:nvSpPr>
            <p:spPr bwMode="auto">
              <a:xfrm>
                <a:off x="9884982" y="3104522"/>
                <a:ext cx="3050655" cy="3911341"/>
              </a:xfrm>
              <a:custGeom>
                <a:avLst/>
                <a:gdLst>
                  <a:gd name="T0" fmla="*/ 0 w 468"/>
                  <a:gd name="T1" fmla="*/ 0 h 600"/>
                  <a:gd name="T2" fmla="*/ 0 w 468"/>
                  <a:gd name="T3" fmla="*/ 55 h 600"/>
                  <a:gd name="T4" fmla="*/ 9 w 468"/>
                  <a:gd name="T5" fmla="*/ 70 h 600"/>
                  <a:gd name="T6" fmla="*/ 26 w 468"/>
                  <a:gd name="T7" fmla="*/ 69 h 600"/>
                  <a:gd name="T8" fmla="*/ 77 w 468"/>
                  <a:gd name="T9" fmla="*/ 52 h 600"/>
                  <a:gd name="T10" fmla="*/ 138 w 468"/>
                  <a:gd name="T11" fmla="*/ 122 h 600"/>
                  <a:gd name="T12" fmla="*/ 77 w 468"/>
                  <a:gd name="T13" fmla="*/ 192 h 600"/>
                  <a:gd name="T14" fmla="*/ 26 w 468"/>
                  <a:gd name="T15" fmla="*/ 176 h 600"/>
                  <a:gd name="T16" fmla="*/ 9 w 468"/>
                  <a:gd name="T17" fmla="*/ 175 h 600"/>
                  <a:gd name="T18" fmla="*/ 0 w 468"/>
                  <a:gd name="T19" fmla="*/ 191 h 600"/>
                  <a:gd name="T20" fmla="*/ 0 w 468"/>
                  <a:gd name="T21" fmla="*/ 233 h 600"/>
                  <a:gd name="T22" fmla="*/ 236 w 468"/>
                  <a:gd name="T23" fmla="*/ 469 h 600"/>
                  <a:gd name="T24" fmla="*/ 287 w 468"/>
                  <a:gd name="T25" fmla="*/ 469 h 600"/>
                  <a:gd name="T26" fmla="*/ 317 w 468"/>
                  <a:gd name="T27" fmla="*/ 482 h 600"/>
                  <a:gd name="T28" fmla="*/ 323 w 468"/>
                  <a:gd name="T29" fmla="*/ 490 h 600"/>
                  <a:gd name="T30" fmla="*/ 324 w 468"/>
                  <a:gd name="T31" fmla="*/ 493 h 600"/>
                  <a:gd name="T32" fmla="*/ 325 w 468"/>
                  <a:gd name="T33" fmla="*/ 493 h 600"/>
                  <a:gd name="T34" fmla="*/ 326 w 468"/>
                  <a:gd name="T35" fmla="*/ 496 h 600"/>
                  <a:gd name="T36" fmla="*/ 326 w 468"/>
                  <a:gd name="T37" fmla="*/ 496 h 600"/>
                  <a:gd name="T38" fmla="*/ 326 w 468"/>
                  <a:gd name="T39" fmla="*/ 496 h 600"/>
                  <a:gd name="T40" fmla="*/ 328 w 468"/>
                  <a:gd name="T41" fmla="*/ 509 h 600"/>
                  <a:gd name="T42" fmla="*/ 328 w 468"/>
                  <a:gd name="T43" fmla="*/ 509 h 600"/>
                  <a:gd name="T44" fmla="*/ 328 w 468"/>
                  <a:gd name="T45" fmla="*/ 514 h 600"/>
                  <a:gd name="T46" fmla="*/ 328 w 468"/>
                  <a:gd name="T47" fmla="*/ 514 h 600"/>
                  <a:gd name="T48" fmla="*/ 327 w 468"/>
                  <a:gd name="T49" fmla="*/ 523 h 600"/>
                  <a:gd name="T50" fmla="*/ 326 w 468"/>
                  <a:gd name="T51" fmla="*/ 523 h 600"/>
                  <a:gd name="T52" fmla="*/ 325 w 468"/>
                  <a:gd name="T53" fmla="*/ 527 h 600"/>
                  <a:gd name="T54" fmla="*/ 325 w 468"/>
                  <a:gd name="T55" fmla="*/ 528 h 600"/>
                  <a:gd name="T56" fmla="*/ 323 w 468"/>
                  <a:gd name="T57" fmla="*/ 532 h 600"/>
                  <a:gd name="T58" fmla="*/ 310 w 468"/>
                  <a:gd name="T59" fmla="*/ 568 h 600"/>
                  <a:gd name="T60" fmla="*/ 349 w 468"/>
                  <a:gd name="T61" fmla="*/ 600 h 600"/>
                  <a:gd name="T62" fmla="*/ 389 w 468"/>
                  <a:gd name="T63" fmla="*/ 568 h 600"/>
                  <a:gd name="T64" fmla="*/ 376 w 468"/>
                  <a:gd name="T65" fmla="*/ 532 h 600"/>
                  <a:gd name="T66" fmla="*/ 374 w 468"/>
                  <a:gd name="T67" fmla="*/ 528 h 600"/>
                  <a:gd name="T68" fmla="*/ 374 w 468"/>
                  <a:gd name="T69" fmla="*/ 528 h 600"/>
                  <a:gd name="T70" fmla="*/ 372 w 468"/>
                  <a:gd name="T71" fmla="*/ 523 h 600"/>
                  <a:gd name="T72" fmla="*/ 372 w 468"/>
                  <a:gd name="T73" fmla="*/ 523 h 600"/>
                  <a:gd name="T74" fmla="*/ 371 w 468"/>
                  <a:gd name="T75" fmla="*/ 514 h 600"/>
                  <a:gd name="T76" fmla="*/ 371 w 468"/>
                  <a:gd name="T77" fmla="*/ 514 h 600"/>
                  <a:gd name="T78" fmla="*/ 370 w 468"/>
                  <a:gd name="T79" fmla="*/ 509 h 600"/>
                  <a:gd name="T80" fmla="*/ 370 w 468"/>
                  <a:gd name="T81" fmla="*/ 509 h 600"/>
                  <a:gd name="T82" fmla="*/ 373 w 468"/>
                  <a:gd name="T83" fmla="*/ 496 h 600"/>
                  <a:gd name="T84" fmla="*/ 374 w 468"/>
                  <a:gd name="T85" fmla="*/ 493 h 600"/>
                  <a:gd name="T86" fmla="*/ 374 w 468"/>
                  <a:gd name="T87" fmla="*/ 493 h 600"/>
                  <a:gd name="T88" fmla="*/ 376 w 468"/>
                  <a:gd name="T89" fmla="*/ 490 h 600"/>
                  <a:gd name="T90" fmla="*/ 382 w 468"/>
                  <a:gd name="T91" fmla="*/ 482 h 600"/>
                  <a:gd name="T92" fmla="*/ 410 w 468"/>
                  <a:gd name="T93" fmla="*/ 469 h 600"/>
                  <a:gd name="T94" fmla="*/ 411 w 468"/>
                  <a:gd name="T95" fmla="*/ 469 h 600"/>
                  <a:gd name="T96" fmla="*/ 417 w 468"/>
                  <a:gd name="T97" fmla="*/ 469 h 600"/>
                  <a:gd name="T98" fmla="*/ 418 w 468"/>
                  <a:gd name="T99" fmla="*/ 469 h 600"/>
                  <a:gd name="T100" fmla="*/ 421 w 468"/>
                  <a:gd name="T101" fmla="*/ 469 h 600"/>
                  <a:gd name="T102" fmla="*/ 468 w 468"/>
                  <a:gd name="T103" fmla="*/ 469 h 600"/>
                  <a:gd name="T104" fmla="*/ 0 w 468"/>
                  <a:gd name="T105"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600">
                    <a:moveTo>
                      <a:pt x="0" y="0"/>
                    </a:moveTo>
                    <a:cubicBezTo>
                      <a:pt x="0" y="55"/>
                      <a:pt x="0" y="55"/>
                      <a:pt x="0" y="55"/>
                    </a:cubicBezTo>
                    <a:cubicBezTo>
                      <a:pt x="1" y="60"/>
                      <a:pt x="3" y="67"/>
                      <a:pt x="9" y="70"/>
                    </a:cubicBezTo>
                    <a:cubicBezTo>
                      <a:pt x="13" y="73"/>
                      <a:pt x="19" y="72"/>
                      <a:pt x="26" y="69"/>
                    </a:cubicBezTo>
                    <a:cubicBezTo>
                      <a:pt x="29" y="67"/>
                      <a:pt x="60" y="52"/>
                      <a:pt x="77" y="52"/>
                    </a:cubicBezTo>
                    <a:cubicBezTo>
                      <a:pt x="111" y="52"/>
                      <a:pt x="138" y="84"/>
                      <a:pt x="138" y="122"/>
                    </a:cubicBezTo>
                    <a:cubicBezTo>
                      <a:pt x="138" y="161"/>
                      <a:pt x="111" y="192"/>
                      <a:pt x="77" y="192"/>
                    </a:cubicBezTo>
                    <a:cubicBezTo>
                      <a:pt x="60" y="192"/>
                      <a:pt x="29" y="177"/>
                      <a:pt x="26" y="176"/>
                    </a:cubicBezTo>
                    <a:cubicBezTo>
                      <a:pt x="19" y="172"/>
                      <a:pt x="13" y="172"/>
                      <a:pt x="9" y="175"/>
                    </a:cubicBezTo>
                    <a:cubicBezTo>
                      <a:pt x="3" y="178"/>
                      <a:pt x="1" y="186"/>
                      <a:pt x="0" y="191"/>
                    </a:cubicBezTo>
                    <a:cubicBezTo>
                      <a:pt x="0" y="233"/>
                      <a:pt x="0" y="233"/>
                      <a:pt x="0" y="233"/>
                    </a:cubicBezTo>
                    <a:cubicBezTo>
                      <a:pt x="127" y="240"/>
                      <a:pt x="229" y="342"/>
                      <a:pt x="236" y="469"/>
                    </a:cubicBezTo>
                    <a:cubicBezTo>
                      <a:pt x="287" y="469"/>
                      <a:pt x="287" y="469"/>
                      <a:pt x="287" y="469"/>
                    </a:cubicBezTo>
                    <a:cubicBezTo>
                      <a:pt x="299" y="470"/>
                      <a:pt x="310" y="475"/>
                      <a:pt x="317" y="482"/>
                    </a:cubicBezTo>
                    <a:cubicBezTo>
                      <a:pt x="319" y="485"/>
                      <a:pt x="321" y="487"/>
                      <a:pt x="323" y="490"/>
                    </a:cubicBezTo>
                    <a:cubicBezTo>
                      <a:pt x="323" y="491"/>
                      <a:pt x="324" y="492"/>
                      <a:pt x="324" y="493"/>
                    </a:cubicBezTo>
                    <a:cubicBezTo>
                      <a:pt x="324" y="493"/>
                      <a:pt x="325" y="493"/>
                      <a:pt x="325" y="493"/>
                    </a:cubicBezTo>
                    <a:cubicBezTo>
                      <a:pt x="325" y="494"/>
                      <a:pt x="325" y="495"/>
                      <a:pt x="326" y="496"/>
                    </a:cubicBezTo>
                    <a:cubicBezTo>
                      <a:pt x="326" y="496"/>
                      <a:pt x="326" y="496"/>
                      <a:pt x="326" y="496"/>
                    </a:cubicBezTo>
                    <a:cubicBezTo>
                      <a:pt x="326" y="496"/>
                      <a:pt x="326" y="496"/>
                      <a:pt x="326" y="496"/>
                    </a:cubicBezTo>
                    <a:cubicBezTo>
                      <a:pt x="327" y="500"/>
                      <a:pt x="328" y="505"/>
                      <a:pt x="328" y="509"/>
                    </a:cubicBezTo>
                    <a:cubicBezTo>
                      <a:pt x="328" y="509"/>
                      <a:pt x="328" y="509"/>
                      <a:pt x="328" y="509"/>
                    </a:cubicBezTo>
                    <a:cubicBezTo>
                      <a:pt x="328" y="511"/>
                      <a:pt x="328" y="512"/>
                      <a:pt x="328" y="514"/>
                    </a:cubicBezTo>
                    <a:cubicBezTo>
                      <a:pt x="328" y="514"/>
                      <a:pt x="328" y="514"/>
                      <a:pt x="328" y="514"/>
                    </a:cubicBezTo>
                    <a:cubicBezTo>
                      <a:pt x="328" y="517"/>
                      <a:pt x="327" y="520"/>
                      <a:pt x="327" y="523"/>
                    </a:cubicBezTo>
                    <a:cubicBezTo>
                      <a:pt x="327" y="523"/>
                      <a:pt x="327" y="523"/>
                      <a:pt x="326" y="523"/>
                    </a:cubicBezTo>
                    <a:cubicBezTo>
                      <a:pt x="326" y="525"/>
                      <a:pt x="326" y="526"/>
                      <a:pt x="325" y="527"/>
                    </a:cubicBezTo>
                    <a:cubicBezTo>
                      <a:pt x="325" y="528"/>
                      <a:pt x="325" y="528"/>
                      <a:pt x="325" y="528"/>
                    </a:cubicBezTo>
                    <a:cubicBezTo>
                      <a:pt x="324" y="530"/>
                      <a:pt x="324" y="531"/>
                      <a:pt x="323" y="532"/>
                    </a:cubicBezTo>
                    <a:cubicBezTo>
                      <a:pt x="317" y="545"/>
                      <a:pt x="310" y="562"/>
                      <a:pt x="310" y="568"/>
                    </a:cubicBezTo>
                    <a:cubicBezTo>
                      <a:pt x="310" y="586"/>
                      <a:pt x="328" y="600"/>
                      <a:pt x="349" y="600"/>
                    </a:cubicBezTo>
                    <a:cubicBezTo>
                      <a:pt x="371" y="600"/>
                      <a:pt x="389" y="586"/>
                      <a:pt x="389" y="568"/>
                    </a:cubicBezTo>
                    <a:cubicBezTo>
                      <a:pt x="389" y="562"/>
                      <a:pt x="382" y="545"/>
                      <a:pt x="376" y="532"/>
                    </a:cubicBezTo>
                    <a:cubicBezTo>
                      <a:pt x="375" y="531"/>
                      <a:pt x="375" y="530"/>
                      <a:pt x="374" y="528"/>
                    </a:cubicBezTo>
                    <a:cubicBezTo>
                      <a:pt x="374" y="528"/>
                      <a:pt x="374" y="528"/>
                      <a:pt x="374" y="528"/>
                    </a:cubicBezTo>
                    <a:cubicBezTo>
                      <a:pt x="373" y="526"/>
                      <a:pt x="373" y="525"/>
                      <a:pt x="372" y="523"/>
                    </a:cubicBezTo>
                    <a:cubicBezTo>
                      <a:pt x="372" y="523"/>
                      <a:pt x="372" y="523"/>
                      <a:pt x="372" y="523"/>
                    </a:cubicBezTo>
                    <a:cubicBezTo>
                      <a:pt x="371" y="520"/>
                      <a:pt x="371" y="517"/>
                      <a:pt x="371" y="514"/>
                    </a:cubicBezTo>
                    <a:cubicBezTo>
                      <a:pt x="371" y="514"/>
                      <a:pt x="371" y="514"/>
                      <a:pt x="371" y="514"/>
                    </a:cubicBezTo>
                    <a:cubicBezTo>
                      <a:pt x="370" y="512"/>
                      <a:pt x="370" y="511"/>
                      <a:pt x="370" y="509"/>
                    </a:cubicBezTo>
                    <a:cubicBezTo>
                      <a:pt x="370" y="509"/>
                      <a:pt x="370" y="509"/>
                      <a:pt x="370" y="509"/>
                    </a:cubicBezTo>
                    <a:cubicBezTo>
                      <a:pt x="371" y="505"/>
                      <a:pt x="371" y="500"/>
                      <a:pt x="373" y="496"/>
                    </a:cubicBezTo>
                    <a:cubicBezTo>
                      <a:pt x="373" y="495"/>
                      <a:pt x="374" y="494"/>
                      <a:pt x="374" y="493"/>
                    </a:cubicBezTo>
                    <a:cubicBezTo>
                      <a:pt x="374" y="493"/>
                      <a:pt x="374" y="493"/>
                      <a:pt x="374" y="493"/>
                    </a:cubicBezTo>
                    <a:cubicBezTo>
                      <a:pt x="375" y="492"/>
                      <a:pt x="375" y="491"/>
                      <a:pt x="376" y="490"/>
                    </a:cubicBezTo>
                    <a:cubicBezTo>
                      <a:pt x="378" y="487"/>
                      <a:pt x="380" y="485"/>
                      <a:pt x="382" y="482"/>
                    </a:cubicBezTo>
                    <a:cubicBezTo>
                      <a:pt x="389" y="475"/>
                      <a:pt x="399" y="470"/>
                      <a:pt x="410" y="469"/>
                    </a:cubicBezTo>
                    <a:cubicBezTo>
                      <a:pt x="411" y="469"/>
                      <a:pt x="411" y="469"/>
                      <a:pt x="411" y="469"/>
                    </a:cubicBezTo>
                    <a:cubicBezTo>
                      <a:pt x="417" y="469"/>
                      <a:pt x="417" y="469"/>
                      <a:pt x="417" y="469"/>
                    </a:cubicBezTo>
                    <a:cubicBezTo>
                      <a:pt x="418" y="469"/>
                      <a:pt x="418" y="469"/>
                      <a:pt x="418" y="469"/>
                    </a:cubicBezTo>
                    <a:cubicBezTo>
                      <a:pt x="421" y="469"/>
                      <a:pt x="421" y="469"/>
                      <a:pt x="421" y="469"/>
                    </a:cubicBezTo>
                    <a:cubicBezTo>
                      <a:pt x="468" y="469"/>
                      <a:pt x="468" y="469"/>
                      <a:pt x="468" y="469"/>
                    </a:cubicBezTo>
                    <a:cubicBezTo>
                      <a:pt x="461" y="214"/>
                      <a:pt x="255" y="8"/>
                      <a:pt x="0" y="0"/>
                    </a:cubicBezTo>
                    <a:close/>
                  </a:path>
                </a:pathLst>
              </a:custGeom>
              <a:solidFill>
                <a:srgbClr val="25292B"/>
              </a:solidFill>
              <a:ln>
                <a:noFill/>
              </a:ln>
            </p:spPr>
            <p:txBody>
              <a:bodyPr vert="horz" wrap="square" lIns="146078" tIns="73039" rIns="146078" bIns="73039" numCol="1" anchor="t" anchorCtr="0" compatLnSpc="1">
                <a:prstTxWarp prst="textNoShape">
                  <a:avLst/>
                </a:prstTxWarp>
              </a:bodyPr>
              <a:lstStyle/>
              <a:p>
                <a:endParaRPr lang="en-US" sz="2876"/>
              </a:p>
            </p:txBody>
          </p:sp>
          <p:sp>
            <p:nvSpPr>
              <p:cNvPr id="44" name="Freeform 23">
                <a:extLst>
                  <a:ext uri="{FF2B5EF4-FFF2-40B4-BE49-F238E27FC236}">
                    <a16:creationId xmlns:a16="http://schemas.microsoft.com/office/drawing/2014/main" id="{74DF6163-881A-5251-4B54-A75AE426B95D}"/>
                  </a:ext>
                </a:extLst>
              </p:cNvPr>
              <p:cNvSpPr>
                <a:spLocks/>
              </p:cNvSpPr>
              <p:nvPr/>
            </p:nvSpPr>
            <p:spPr bwMode="auto">
              <a:xfrm>
                <a:off x="12003226" y="6513797"/>
                <a:ext cx="7173" cy="26300"/>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1" y="3"/>
                      <a:pt x="1" y="2"/>
                      <a:pt x="1" y="0"/>
                    </a:cubicBezTo>
                    <a:cubicBezTo>
                      <a:pt x="1" y="2"/>
                      <a:pt x="1" y="3"/>
                      <a:pt x="0" y="4"/>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5" name="Freeform 24">
                <a:extLst>
                  <a:ext uri="{FF2B5EF4-FFF2-40B4-BE49-F238E27FC236}">
                    <a16:creationId xmlns:a16="http://schemas.microsoft.com/office/drawing/2014/main" id="{E2778E13-3254-BA44-B795-AF5447CBA679}"/>
                  </a:ext>
                </a:extLst>
              </p:cNvPr>
              <p:cNvSpPr>
                <a:spLocks/>
              </p:cNvSpPr>
              <p:nvPr/>
            </p:nvSpPr>
            <p:spPr bwMode="auto">
              <a:xfrm>
                <a:off x="12017573" y="6456417"/>
                <a:ext cx="4781" cy="57378"/>
              </a:xfrm>
              <a:custGeom>
                <a:avLst/>
                <a:gdLst>
                  <a:gd name="T0" fmla="*/ 0 w 1"/>
                  <a:gd name="T1" fmla="*/ 9 h 9"/>
                  <a:gd name="T2" fmla="*/ 1 w 1"/>
                  <a:gd name="T3" fmla="*/ 0 h 9"/>
                  <a:gd name="T4" fmla="*/ 0 w 1"/>
                  <a:gd name="T5" fmla="*/ 9 h 9"/>
                </a:gdLst>
                <a:ahLst/>
                <a:cxnLst>
                  <a:cxn ang="0">
                    <a:pos x="T0" y="T1"/>
                  </a:cxn>
                  <a:cxn ang="0">
                    <a:pos x="T2" y="T3"/>
                  </a:cxn>
                  <a:cxn ang="0">
                    <a:pos x="T4" y="T5"/>
                  </a:cxn>
                </a:cxnLst>
                <a:rect l="0" t="0" r="r" b="b"/>
                <a:pathLst>
                  <a:path w="1" h="9">
                    <a:moveTo>
                      <a:pt x="0" y="9"/>
                    </a:moveTo>
                    <a:cubicBezTo>
                      <a:pt x="0" y="6"/>
                      <a:pt x="1" y="3"/>
                      <a:pt x="1" y="0"/>
                    </a:cubicBezTo>
                    <a:cubicBezTo>
                      <a:pt x="1" y="3"/>
                      <a:pt x="0" y="6"/>
                      <a:pt x="0" y="9"/>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6" name="Freeform 25">
                <a:extLst>
                  <a:ext uri="{FF2B5EF4-FFF2-40B4-BE49-F238E27FC236}">
                    <a16:creationId xmlns:a16="http://schemas.microsoft.com/office/drawing/2014/main" id="{A1492186-0E5F-5AFE-2FA1-7302E37EB331}"/>
                  </a:ext>
                </a:extLst>
              </p:cNvPr>
              <p:cNvSpPr>
                <a:spLocks/>
              </p:cNvSpPr>
              <p:nvPr/>
            </p:nvSpPr>
            <p:spPr bwMode="auto">
              <a:xfrm>
                <a:off x="12309249" y="6513796"/>
                <a:ext cx="14344" cy="33471"/>
              </a:xfrm>
              <a:custGeom>
                <a:avLst/>
                <a:gdLst>
                  <a:gd name="T0" fmla="*/ 0 w 2"/>
                  <a:gd name="T1" fmla="*/ 0 h 5"/>
                  <a:gd name="T2" fmla="*/ 2 w 2"/>
                  <a:gd name="T3" fmla="*/ 5 h 5"/>
                  <a:gd name="T4" fmla="*/ 0 w 2"/>
                  <a:gd name="T5" fmla="*/ 0 h 5"/>
                </a:gdLst>
                <a:ahLst/>
                <a:cxnLst>
                  <a:cxn ang="0">
                    <a:pos x="T0" y="T1"/>
                  </a:cxn>
                  <a:cxn ang="0">
                    <a:pos x="T2" y="T3"/>
                  </a:cxn>
                  <a:cxn ang="0">
                    <a:pos x="T4" y="T5"/>
                  </a:cxn>
                </a:cxnLst>
                <a:rect l="0" t="0" r="r" b="b"/>
                <a:pathLst>
                  <a:path w="2" h="5">
                    <a:moveTo>
                      <a:pt x="0" y="0"/>
                    </a:moveTo>
                    <a:cubicBezTo>
                      <a:pt x="1" y="2"/>
                      <a:pt x="1" y="3"/>
                      <a:pt x="2" y="5"/>
                    </a:cubicBezTo>
                    <a:cubicBezTo>
                      <a:pt x="1" y="3"/>
                      <a:pt x="1" y="2"/>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7" name="Freeform 26">
                <a:extLst>
                  <a:ext uri="{FF2B5EF4-FFF2-40B4-BE49-F238E27FC236}">
                    <a16:creationId xmlns:a16="http://schemas.microsoft.com/office/drawing/2014/main" id="{0EFEA5E0-464D-FAED-BE21-0D6E6EF0D736}"/>
                  </a:ext>
                </a:extLst>
              </p:cNvPr>
              <p:cNvSpPr>
                <a:spLocks/>
              </p:cNvSpPr>
              <p:nvPr/>
            </p:nvSpPr>
            <p:spPr bwMode="auto">
              <a:xfrm>
                <a:off x="11991273" y="6547268"/>
                <a:ext cx="11954" cy="263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1" y="2"/>
                      <a:pt x="2" y="0"/>
                    </a:cubicBezTo>
                    <a:cubicBezTo>
                      <a:pt x="1" y="2"/>
                      <a:pt x="1" y="3"/>
                      <a:pt x="0" y="4"/>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8" name="Freeform 27">
                <a:extLst>
                  <a:ext uri="{FF2B5EF4-FFF2-40B4-BE49-F238E27FC236}">
                    <a16:creationId xmlns:a16="http://schemas.microsoft.com/office/drawing/2014/main" id="{28BD758B-D5C7-9DD1-4594-5E4249A910DF}"/>
                  </a:ext>
                </a:extLst>
              </p:cNvPr>
              <p:cNvSpPr>
                <a:spLocks/>
              </p:cNvSpPr>
              <p:nvPr/>
            </p:nvSpPr>
            <p:spPr bwMode="auto">
              <a:xfrm>
                <a:off x="12323593" y="6547268"/>
                <a:ext cx="11954" cy="26300"/>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1" y="2"/>
                      <a:pt x="1" y="3"/>
                      <a:pt x="2" y="4"/>
                    </a:cubicBezTo>
                    <a:cubicBezTo>
                      <a:pt x="1" y="3"/>
                      <a:pt x="1" y="2"/>
                      <a:pt x="0" y="0"/>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US" sz="2876"/>
              </a:p>
            </p:txBody>
          </p:sp>
          <p:sp>
            <p:nvSpPr>
              <p:cNvPr id="49" name="Freeform 28">
                <a:extLst>
                  <a:ext uri="{FF2B5EF4-FFF2-40B4-BE49-F238E27FC236}">
                    <a16:creationId xmlns:a16="http://schemas.microsoft.com/office/drawing/2014/main" id="{147257D7-2F50-9B4C-25B0-3EE111EE4E9A}"/>
                  </a:ext>
                </a:extLst>
              </p:cNvPr>
              <p:cNvSpPr>
                <a:spLocks/>
              </p:cNvSpPr>
              <p:nvPr/>
            </p:nvSpPr>
            <p:spPr bwMode="auto">
              <a:xfrm>
                <a:off x="6652628" y="3104522"/>
                <a:ext cx="3949594" cy="3057828"/>
              </a:xfrm>
              <a:custGeom>
                <a:avLst/>
                <a:gdLst>
                  <a:gd name="T0" fmla="*/ 573 w 606"/>
                  <a:gd name="T1" fmla="*/ 80 h 469"/>
                  <a:gd name="T2" fmla="*/ 535 w 606"/>
                  <a:gd name="T3" fmla="*/ 94 h 469"/>
                  <a:gd name="T4" fmla="*/ 496 w 606"/>
                  <a:gd name="T5" fmla="*/ 96 h 469"/>
                  <a:gd name="T6" fmla="*/ 491 w 606"/>
                  <a:gd name="T7" fmla="*/ 94 h 469"/>
                  <a:gd name="T8" fmla="*/ 482 w 606"/>
                  <a:gd name="T9" fmla="*/ 87 h 469"/>
                  <a:gd name="T10" fmla="*/ 469 w 606"/>
                  <a:gd name="T11" fmla="*/ 58 h 469"/>
                  <a:gd name="T12" fmla="*/ 468 w 606"/>
                  <a:gd name="T13" fmla="*/ 57 h 469"/>
                  <a:gd name="T14" fmla="*/ 468 w 606"/>
                  <a:gd name="T15" fmla="*/ 51 h 469"/>
                  <a:gd name="T16" fmla="*/ 468 w 606"/>
                  <a:gd name="T17" fmla="*/ 50 h 469"/>
                  <a:gd name="T18" fmla="*/ 468 w 606"/>
                  <a:gd name="T19" fmla="*/ 47 h 469"/>
                  <a:gd name="T20" fmla="*/ 468 w 606"/>
                  <a:gd name="T21" fmla="*/ 0 h 469"/>
                  <a:gd name="T22" fmla="*/ 0 w 606"/>
                  <a:gd name="T23" fmla="*/ 469 h 469"/>
                  <a:gd name="T24" fmla="*/ 47 w 606"/>
                  <a:gd name="T25" fmla="*/ 468 h 469"/>
                  <a:gd name="T26" fmla="*/ 62 w 606"/>
                  <a:gd name="T27" fmla="*/ 460 h 469"/>
                  <a:gd name="T28" fmla="*/ 61 w 606"/>
                  <a:gd name="T29" fmla="*/ 443 h 469"/>
                  <a:gd name="T30" fmla="*/ 44 w 606"/>
                  <a:gd name="T31" fmla="*/ 392 h 469"/>
                  <a:gd name="T32" fmla="*/ 114 w 606"/>
                  <a:gd name="T33" fmla="*/ 330 h 469"/>
                  <a:gd name="T34" fmla="*/ 185 w 606"/>
                  <a:gd name="T35" fmla="*/ 392 h 469"/>
                  <a:gd name="T36" fmla="*/ 168 w 606"/>
                  <a:gd name="T37" fmla="*/ 442 h 469"/>
                  <a:gd name="T38" fmla="*/ 167 w 606"/>
                  <a:gd name="T39" fmla="*/ 460 h 469"/>
                  <a:gd name="T40" fmla="*/ 183 w 606"/>
                  <a:gd name="T41" fmla="*/ 469 h 469"/>
                  <a:gd name="T42" fmla="*/ 232 w 606"/>
                  <a:gd name="T43" fmla="*/ 469 h 469"/>
                  <a:gd name="T44" fmla="*/ 468 w 606"/>
                  <a:gd name="T45" fmla="*/ 233 h 469"/>
                  <a:gd name="T46" fmla="*/ 468 w 606"/>
                  <a:gd name="T47" fmla="*/ 188 h 469"/>
                  <a:gd name="T48" fmla="*/ 482 w 606"/>
                  <a:gd name="T49" fmla="*/ 158 h 469"/>
                  <a:gd name="T50" fmla="*/ 491 w 606"/>
                  <a:gd name="T51" fmla="*/ 151 h 469"/>
                  <a:gd name="T52" fmla="*/ 496 w 606"/>
                  <a:gd name="T53" fmla="*/ 148 h 469"/>
                  <a:gd name="T54" fmla="*/ 535 w 606"/>
                  <a:gd name="T55" fmla="*/ 151 h 469"/>
                  <a:gd name="T56" fmla="*/ 573 w 606"/>
                  <a:gd name="T57" fmla="*/ 165 h 469"/>
                  <a:gd name="T58" fmla="*/ 606 w 606"/>
                  <a:gd name="T59" fmla="*/ 122 h 469"/>
                  <a:gd name="T60" fmla="*/ 573 w 606"/>
                  <a:gd name="T61" fmla="*/ 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6" h="469">
                    <a:moveTo>
                      <a:pt x="573" y="80"/>
                    </a:moveTo>
                    <a:cubicBezTo>
                      <a:pt x="566" y="80"/>
                      <a:pt x="547" y="87"/>
                      <a:pt x="535" y="94"/>
                    </a:cubicBezTo>
                    <a:cubicBezTo>
                      <a:pt x="521" y="100"/>
                      <a:pt x="508" y="101"/>
                      <a:pt x="496" y="96"/>
                    </a:cubicBezTo>
                    <a:cubicBezTo>
                      <a:pt x="494" y="96"/>
                      <a:pt x="492" y="95"/>
                      <a:pt x="491" y="94"/>
                    </a:cubicBezTo>
                    <a:cubicBezTo>
                      <a:pt x="487" y="92"/>
                      <a:pt x="485" y="90"/>
                      <a:pt x="482" y="87"/>
                    </a:cubicBezTo>
                    <a:cubicBezTo>
                      <a:pt x="475" y="80"/>
                      <a:pt x="470" y="70"/>
                      <a:pt x="469" y="58"/>
                    </a:cubicBezTo>
                    <a:cubicBezTo>
                      <a:pt x="468" y="57"/>
                      <a:pt x="468" y="57"/>
                      <a:pt x="468" y="57"/>
                    </a:cubicBezTo>
                    <a:cubicBezTo>
                      <a:pt x="468" y="51"/>
                      <a:pt x="468" y="51"/>
                      <a:pt x="468" y="51"/>
                    </a:cubicBezTo>
                    <a:cubicBezTo>
                      <a:pt x="468" y="50"/>
                      <a:pt x="468" y="50"/>
                      <a:pt x="468" y="50"/>
                    </a:cubicBezTo>
                    <a:cubicBezTo>
                      <a:pt x="468" y="47"/>
                      <a:pt x="468" y="47"/>
                      <a:pt x="468" y="47"/>
                    </a:cubicBezTo>
                    <a:cubicBezTo>
                      <a:pt x="468" y="0"/>
                      <a:pt x="468" y="0"/>
                      <a:pt x="468" y="0"/>
                    </a:cubicBezTo>
                    <a:cubicBezTo>
                      <a:pt x="213" y="8"/>
                      <a:pt x="7" y="214"/>
                      <a:pt x="0" y="469"/>
                    </a:cubicBezTo>
                    <a:cubicBezTo>
                      <a:pt x="47" y="468"/>
                      <a:pt x="47" y="468"/>
                      <a:pt x="47" y="468"/>
                    </a:cubicBezTo>
                    <a:cubicBezTo>
                      <a:pt x="52" y="468"/>
                      <a:pt x="59" y="465"/>
                      <a:pt x="62" y="460"/>
                    </a:cubicBezTo>
                    <a:cubicBezTo>
                      <a:pt x="66" y="454"/>
                      <a:pt x="64" y="447"/>
                      <a:pt x="61" y="443"/>
                    </a:cubicBezTo>
                    <a:cubicBezTo>
                      <a:pt x="59" y="439"/>
                      <a:pt x="44" y="409"/>
                      <a:pt x="44" y="392"/>
                    </a:cubicBezTo>
                    <a:cubicBezTo>
                      <a:pt x="44" y="358"/>
                      <a:pt x="76" y="330"/>
                      <a:pt x="114" y="330"/>
                    </a:cubicBezTo>
                    <a:cubicBezTo>
                      <a:pt x="153" y="330"/>
                      <a:pt x="185" y="358"/>
                      <a:pt x="185" y="392"/>
                    </a:cubicBezTo>
                    <a:cubicBezTo>
                      <a:pt x="185" y="409"/>
                      <a:pt x="169" y="439"/>
                      <a:pt x="168" y="442"/>
                    </a:cubicBezTo>
                    <a:cubicBezTo>
                      <a:pt x="165" y="447"/>
                      <a:pt x="163" y="454"/>
                      <a:pt x="167" y="460"/>
                    </a:cubicBezTo>
                    <a:cubicBezTo>
                      <a:pt x="170" y="466"/>
                      <a:pt x="178" y="468"/>
                      <a:pt x="183" y="469"/>
                    </a:cubicBezTo>
                    <a:cubicBezTo>
                      <a:pt x="232" y="469"/>
                      <a:pt x="232" y="469"/>
                      <a:pt x="232" y="469"/>
                    </a:cubicBezTo>
                    <a:cubicBezTo>
                      <a:pt x="239" y="342"/>
                      <a:pt x="341" y="240"/>
                      <a:pt x="468" y="233"/>
                    </a:cubicBezTo>
                    <a:cubicBezTo>
                      <a:pt x="468" y="188"/>
                      <a:pt x="468" y="188"/>
                      <a:pt x="468" y="188"/>
                    </a:cubicBezTo>
                    <a:cubicBezTo>
                      <a:pt x="470" y="176"/>
                      <a:pt x="475" y="165"/>
                      <a:pt x="482" y="158"/>
                    </a:cubicBezTo>
                    <a:cubicBezTo>
                      <a:pt x="485" y="155"/>
                      <a:pt x="487" y="153"/>
                      <a:pt x="491" y="151"/>
                    </a:cubicBezTo>
                    <a:cubicBezTo>
                      <a:pt x="492" y="150"/>
                      <a:pt x="494" y="149"/>
                      <a:pt x="496" y="148"/>
                    </a:cubicBezTo>
                    <a:cubicBezTo>
                      <a:pt x="508" y="143"/>
                      <a:pt x="521" y="144"/>
                      <a:pt x="535" y="151"/>
                    </a:cubicBezTo>
                    <a:cubicBezTo>
                      <a:pt x="547" y="158"/>
                      <a:pt x="566" y="165"/>
                      <a:pt x="573" y="165"/>
                    </a:cubicBezTo>
                    <a:cubicBezTo>
                      <a:pt x="591" y="165"/>
                      <a:pt x="606" y="146"/>
                      <a:pt x="606" y="122"/>
                    </a:cubicBezTo>
                    <a:cubicBezTo>
                      <a:pt x="606" y="99"/>
                      <a:pt x="591" y="80"/>
                      <a:pt x="573" y="80"/>
                    </a:cubicBezTo>
                    <a:close/>
                  </a:path>
                </a:pathLst>
              </a:custGeom>
              <a:solidFill>
                <a:srgbClr val="E2AA38"/>
              </a:solidFill>
              <a:ln>
                <a:noFill/>
              </a:ln>
            </p:spPr>
            <p:txBody>
              <a:bodyPr vert="horz" wrap="square" lIns="146078" tIns="73039" rIns="146078" bIns="73039" numCol="1" anchor="t" anchorCtr="0" compatLnSpc="1">
                <a:prstTxWarp prst="textNoShape">
                  <a:avLst/>
                </a:prstTxWarp>
              </a:bodyPr>
              <a:lstStyle/>
              <a:p>
                <a:endParaRPr lang="en-US" sz="2876"/>
              </a:p>
            </p:txBody>
          </p:sp>
          <p:sp>
            <p:nvSpPr>
              <p:cNvPr id="50" name="Freeform 29">
                <a:extLst>
                  <a:ext uri="{FF2B5EF4-FFF2-40B4-BE49-F238E27FC236}">
                    <a16:creationId xmlns:a16="http://schemas.microsoft.com/office/drawing/2014/main" id="{513A0F9A-B6D9-A4BF-978E-A60169195430}"/>
                  </a:ext>
                </a:extLst>
              </p:cNvPr>
              <p:cNvSpPr>
                <a:spLocks/>
              </p:cNvSpPr>
              <p:nvPr/>
            </p:nvSpPr>
            <p:spPr bwMode="auto">
              <a:xfrm>
                <a:off x="6652627" y="5437938"/>
                <a:ext cx="3050655" cy="3951985"/>
              </a:xfrm>
              <a:custGeom>
                <a:avLst/>
                <a:gdLst>
                  <a:gd name="T0" fmla="*/ 392 w 468"/>
                  <a:gd name="T1" fmla="*/ 420 h 606"/>
                  <a:gd name="T2" fmla="*/ 442 w 468"/>
                  <a:gd name="T3" fmla="*/ 437 h 606"/>
                  <a:gd name="T4" fmla="*/ 460 w 468"/>
                  <a:gd name="T5" fmla="*/ 438 h 606"/>
                  <a:gd name="T6" fmla="*/ 468 w 468"/>
                  <a:gd name="T7" fmla="*/ 422 h 606"/>
                  <a:gd name="T8" fmla="*/ 468 w 468"/>
                  <a:gd name="T9" fmla="*/ 374 h 606"/>
                  <a:gd name="T10" fmla="*/ 232 w 468"/>
                  <a:gd name="T11" fmla="*/ 138 h 606"/>
                  <a:gd name="T12" fmla="*/ 180 w 468"/>
                  <a:gd name="T13" fmla="*/ 138 h 606"/>
                  <a:gd name="T14" fmla="*/ 143 w 468"/>
                  <a:gd name="T15" fmla="*/ 116 h 606"/>
                  <a:gd name="T16" fmla="*/ 140 w 468"/>
                  <a:gd name="T17" fmla="*/ 111 h 606"/>
                  <a:gd name="T18" fmla="*/ 143 w 468"/>
                  <a:gd name="T19" fmla="*/ 72 h 606"/>
                  <a:gd name="T20" fmla="*/ 157 w 468"/>
                  <a:gd name="T21" fmla="*/ 34 h 606"/>
                  <a:gd name="T22" fmla="*/ 114 w 468"/>
                  <a:gd name="T23" fmla="*/ 0 h 606"/>
                  <a:gd name="T24" fmla="*/ 72 w 468"/>
                  <a:gd name="T25" fmla="*/ 34 h 606"/>
                  <a:gd name="T26" fmla="*/ 86 w 468"/>
                  <a:gd name="T27" fmla="*/ 72 h 606"/>
                  <a:gd name="T28" fmla="*/ 89 w 468"/>
                  <a:gd name="T29" fmla="*/ 111 h 606"/>
                  <a:gd name="T30" fmla="*/ 86 w 468"/>
                  <a:gd name="T31" fmla="*/ 116 h 606"/>
                  <a:gd name="T32" fmla="*/ 50 w 468"/>
                  <a:gd name="T33" fmla="*/ 138 h 606"/>
                  <a:gd name="T34" fmla="*/ 49 w 468"/>
                  <a:gd name="T35" fmla="*/ 138 h 606"/>
                  <a:gd name="T36" fmla="*/ 43 w 468"/>
                  <a:gd name="T37" fmla="*/ 138 h 606"/>
                  <a:gd name="T38" fmla="*/ 42 w 468"/>
                  <a:gd name="T39" fmla="*/ 138 h 606"/>
                  <a:gd name="T40" fmla="*/ 39 w 468"/>
                  <a:gd name="T41" fmla="*/ 138 h 606"/>
                  <a:gd name="T42" fmla="*/ 0 w 468"/>
                  <a:gd name="T43" fmla="*/ 138 h 606"/>
                  <a:gd name="T44" fmla="*/ 468 w 468"/>
                  <a:gd name="T45" fmla="*/ 606 h 606"/>
                  <a:gd name="T46" fmla="*/ 468 w 468"/>
                  <a:gd name="T47" fmla="*/ 558 h 606"/>
                  <a:gd name="T48" fmla="*/ 460 w 468"/>
                  <a:gd name="T49" fmla="*/ 543 h 606"/>
                  <a:gd name="T50" fmla="*/ 442 w 468"/>
                  <a:gd name="T51" fmla="*/ 544 h 606"/>
                  <a:gd name="T52" fmla="*/ 392 w 468"/>
                  <a:gd name="T53" fmla="*/ 561 h 606"/>
                  <a:gd name="T54" fmla="*/ 330 w 468"/>
                  <a:gd name="T55" fmla="*/ 490 h 606"/>
                  <a:gd name="T56" fmla="*/ 392 w 468"/>
                  <a:gd name="T57" fmla="*/ 42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8" h="606">
                    <a:moveTo>
                      <a:pt x="392" y="420"/>
                    </a:moveTo>
                    <a:cubicBezTo>
                      <a:pt x="409" y="420"/>
                      <a:pt x="439" y="435"/>
                      <a:pt x="442" y="437"/>
                    </a:cubicBezTo>
                    <a:cubicBezTo>
                      <a:pt x="449" y="441"/>
                      <a:pt x="455" y="441"/>
                      <a:pt x="460" y="438"/>
                    </a:cubicBezTo>
                    <a:cubicBezTo>
                      <a:pt x="466" y="435"/>
                      <a:pt x="468" y="427"/>
                      <a:pt x="468" y="422"/>
                    </a:cubicBezTo>
                    <a:cubicBezTo>
                      <a:pt x="468" y="374"/>
                      <a:pt x="468" y="374"/>
                      <a:pt x="468" y="374"/>
                    </a:cubicBezTo>
                    <a:cubicBezTo>
                      <a:pt x="341" y="367"/>
                      <a:pt x="239" y="265"/>
                      <a:pt x="232" y="138"/>
                    </a:cubicBezTo>
                    <a:cubicBezTo>
                      <a:pt x="180" y="138"/>
                      <a:pt x="180" y="138"/>
                      <a:pt x="180" y="138"/>
                    </a:cubicBezTo>
                    <a:cubicBezTo>
                      <a:pt x="164" y="136"/>
                      <a:pt x="150" y="128"/>
                      <a:pt x="143" y="116"/>
                    </a:cubicBezTo>
                    <a:cubicBezTo>
                      <a:pt x="142" y="114"/>
                      <a:pt x="141" y="112"/>
                      <a:pt x="140" y="111"/>
                    </a:cubicBezTo>
                    <a:cubicBezTo>
                      <a:pt x="136" y="99"/>
                      <a:pt x="136" y="85"/>
                      <a:pt x="143" y="72"/>
                    </a:cubicBezTo>
                    <a:cubicBezTo>
                      <a:pt x="150" y="59"/>
                      <a:pt x="157" y="40"/>
                      <a:pt x="157" y="34"/>
                    </a:cubicBezTo>
                    <a:cubicBezTo>
                      <a:pt x="157" y="15"/>
                      <a:pt x="138" y="0"/>
                      <a:pt x="114" y="0"/>
                    </a:cubicBezTo>
                    <a:cubicBezTo>
                      <a:pt x="91" y="0"/>
                      <a:pt x="72" y="15"/>
                      <a:pt x="72" y="34"/>
                    </a:cubicBezTo>
                    <a:cubicBezTo>
                      <a:pt x="72" y="40"/>
                      <a:pt x="79" y="59"/>
                      <a:pt x="86" y="72"/>
                    </a:cubicBezTo>
                    <a:cubicBezTo>
                      <a:pt x="92" y="85"/>
                      <a:pt x="93" y="99"/>
                      <a:pt x="89" y="111"/>
                    </a:cubicBezTo>
                    <a:cubicBezTo>
                      <a:pt x="88" y="112"/>
                      <a:pt x="87" y="114"/>
                      <a:pt x="86" y="116"/>
                    </a:cubicBezTo>
                    <a:cubicBezTo>
                      <a:pt x="79" y="128"/>
                      <a:pt x="66" y="136"/>
                      <a:pt x="50" y="138"/>
                    </a:cubicBezTo>
                    <a:cubicBezTo>
                      <a:pt x="49" y="138"/>
                      <a:pt x="49" y="138"/>
                      <a:pt x="49" y="138"/>
                    </a:cubicBezTo>
                    <a:cubicBezTo>
                      <a:pt x="43" y="138"/>
                      <a:pt x="43" y="138"/>
                      <a:pt x="43" y="138"/>
                    </a:cubicBezTo>
                    <a:cubicBezTo>
                      <a:pt x="42" y="138"/>
                      <a:pt x="42" y="138"/>
                      <a:pt x="42" y="138"/>
                    </a:cubicBezTo>
                    <a:cubicBezTo>
                      <a:pt x="39" y="138"/>
                      <a:pt x="39" y="138"/>
                      <a:pt x="39" y="138"/>
                    </a:cubicBezTo>
                    <a:cubicBezTo>
                      <a:pt x="0" y="138"/>
                      <a:pt x="0" y="138"/>
                      <a:pt x="0" y="138"/>
                    </a:cubicBezTo>
                    <a:cubicBezTo>
                      <a:pt x="7" y="393"/>
                      <a:pt x="213" y="599"/>
                      <a:pt x="468" y="606"/>
                    </a:cubicBezTo>
                    <a:cubicBezTo>
                      <a:pt x="468" y="558"/>
                      <a:pt x="468" y="558"/>
                      <a:pt x="468" y="558"/>
                    </a:cubicBezTo>
                    <a:cubicBezTo>
                      <a:pt x="467" y="553"/>
                      <a:pt x="465" y="546"/>
                      <a:pt x="460" y="543"/>
                    </a:cubicBezTo>
                    <a:cubicBezTo>
                      <a:pt x="455" y="540"/>
                      <a:pt x="449" y="540"/>
                      <a:pt x="442" y="544"/>
                    </a:cubicBezTo>
                    <a:cubicBezTo>
                      <a:pt x="439" y="545"/>
                      <a:pt x="409" y="561"/>
                      <a:pt x="392" y="561"/>
                    </a:cubicBezTo>
                    <a:cubicBezTo>
                      <a:pt x="358" y="561"/>
                      <a:pt x="330" y="529"/>
                      <a:pt x="330" y="490"/>
                    </a:cubicBezTo>
                    <a:cubicBezTo>
                      <a:pt x="330" y="452"/>
                      <a:pt x="358" y="420"/>
                      <a:pt x="392" y="420"/>
                    </a:cubicBezTo>
                    <a:close/>
                  </a:path>
                </a:pathLst>
              </a:custGeom>
              <a:solidFill>
                <a:srgbClr val="25292B"/>
              </a:solidFill>
              <a:ln>
                <a:noFill/>
              </a:ln>
            </p:spPr>
            <p:txBody>
              <a:bodyPr vert="horz" wrap="square" lIns="146078" tIns="73039" rIns="146078" bIns="73039" numCol="1" anchor="t" anchorCtr="0" compatLnSpc="1">
                <a:prstTxWarp prst="textNoShape">
                  <a:avLst/>
                </a:prstTxWarp>
              </a:bodyPr>
              <a:lstStyle/>
              <a:p>
                <a:endParaRPr lang="en-US" sz="2876"/>
              </a:p>
            </p:txBody>
          </p:sp>
        </p:grpSp>
      </p:grpSp>
      <p:sp>
        <p:nvSpPr>
          <p:cNvPr id="59" name="TextBox 58">
            <a:extLst>
              <a:ext uri="{FF2B5EF4-FFF2-40B4-BE49-F238E27FC236}">
                <a16:creationId xmlns:a16="http://schemas.microsoft.com/office/drawing/2014/main" id="{6752BBB9-BA5E-5C03-F67A-9E154CA0D820}"/>
              </a:ext>
            </a:extLst>
          </p:cNvPr>
          <p:cNvSpPr txBox="1"/>
          <p:nvPr/>
        </p:nvSpPr>
        <p:spPr>
          <a:xfrm>
            <a:off x="1218886" y="4702075"/>
            <a:ext cx="2456398" cy="400110"/>
          </a:xfrm>
          <a:prstGeom prst="rect">
            <a:avLst/>
          </a:prstGeom>
          <a:noFill/>
        </p:spPr>
        <p:txBody>
          <a:bodyPr wrap="square">
            <a:spAutoFit/>
          </a:bodyPr>
          <a:lstStyle/>
          <a:p>
            <a:pPr algn="r">
              <a:spcBef>
                <a:spcPts val="1800"/>
              </a:spcBef>
            </a:pPr>
            <a:r>
              <a:rPr lang="en-US" sz="2000" b="1" dirty="0"/>
              <a:t>Basic proficiency</a:t>
            </a:r>
          </a:p>
        </p:txBody>
      </p:sp>
      <p:sp>
        <p:nvSpPr>
          <p:cNvPr id="60" name="TextBox 59">
            <a:extLst>
              <a:ext uri="{FF2B5EF4-FFF2-40B4-BE49-F238E27FC236}">
                <a16:creationId xmlns:a16="http://schemas.microsoft.com/office/drawing/2014/main" id="{CF9DEB1A-A8E7-6DC7-8635-40BB5DF1787D}"/>
              </a:ext>
            </a:extLst>
          </p:cNvPr>
          <p:cNvSpPr txBox="1"/>
          <p:nvPr/>
        </p:nvSpPr>
        <p:spPr>
          <a:xfrm>
            <a:off x="1689879" y="5132964"/>
            <a:ext cx="1985405" cy="646331"/>
          </a:xfrm>
          <a:prstGeom prst="rect">
            <a:avLst/>
          </a:prstGeom>
          <a:noFill/>
        </p:spPr>
        <p:txBody>
          <a:bodyPr wrap="square">
            <a:spAutoFit/>
          </a:bodyPr>
          <a:lstStyle/>
          <a:p>
            <a:pPr algn="r"/>
            <a:r>
              <a:rPr lang="en-US" dirty="0"/>
              <a:t>About 4 months to get on the air </a:t>
            </a:r>
          </a:p>
        </p:txBody>
      </p:sp>
      <p:sp>
        <p:nvSpPr>
          <p:cNvPr id="61" name="TextBox 60">
            <a:extLst>
              <a:ext uri="{FF2B5EF4-FFF2-40B4-BE49-F238E27FC236}">
                <a16:creationId xmlns:a16="http://schemas.microsoft.com/office/drawing/2014/main" id="{507534F6-4576-BFCD-7C78-DBC88ECAE1C3}"/>
              </a:ext>
            </a:extLst>
          </p:cNvPr>
          <p:cNvSpPr txBox="1"/>
          <p:nvPr/>
        </p:nvSpPr>
        <p:spPr>
          <a:xfrm>
            <a:off x="8538535" y="1746332"/>
            <a:ext cx="2456398" cy="400110"/>
          </a:xfrm>
          <a:prstGeom prst="rect">
            <a:avLst/>
          </a:prstGeom>
          <a:noFill/>
        </p:spPr>
        <p:txBody>
          <a:bodyPr wrap="square">
            <a:spAutoFit/>
          </a:bodyPr>
          <a:lstStyle/>
          <a:p>
            <a:pPr>
              <a:spcBef>
                <a:spcPts val="1800"/>
              </a:spcBef>
            </a:pPr>
            <a:r>
              <a:rPr lang="en-US" sz="2000" b="1" dirty="0"/>
              <a:t>Fluency </a:t>
            </a:r>
          </a:p>
        </p:txBody>
      </p:sp>
      <p:sp>
        <p:nvSpPr>
          <p:cNvPr id="62" name="TextBox 61">
            <a:extLst>
              <a:ext uri="{FF2B5EF4-FFF2-40B4-BE49-F238E27FC236}">
                <a16:creationId xmlns:a16="http://schemas.microsoft.com/office/drawing/2014/main" id="{EA5F704E-EB0F-E008-6A75-9255B1520931}"/>
              </a:ext>
            </a:extLst>
          </p:cNvPr>
          <p:cNvSpPr txBox="1"/>
          <p:nvPr/>
        </p:nvSpPr>
        <p:spPr>
          <a:xfrm>
            <a:off x="8538535" y="2127597"/>
            <a:ext cx="1985405" cy="646331"/>
          </a:xfrm>
          <a:prstGeom prst="rect">
            <a:avLst/>
          </a:prstGeom>
          <a:noFill/>
        </p:spPr>
        <p:txBody>
          <a:bodyPr wrap="square">
            <a:spAutoFit/>
          </a:bodyPr>
          <a:lstStyle/>
          <a:p>
            <a:r>
              <a:rPr lang="en-US" dirty="0"/>
              <a:t>About a year of regular practice</a:t>
            </a:r>
          </a:p>
        </p:txBody>
      </p:sp>
      <p:sp>
        <p:nvSpPr>
          <p:cNvPr id="63" name="TextBox 62">
            <a:extLst>
              <a:ext uri="{FF2B5EF4-FFF2-40B4-BE49-F238E27FC236}">
                <a16:creationId xmlns:a16="http://schemas.microsoft.com/office/drawing/2014/main" id="{2670987C-FCBB-F486-EE0D-3AAB2E6780C7}"/>
              </a:ext>
            </a:extLst>
          </p:cNvPr>
          <p:cNvSpPr txBox="1"/>
          <p:nvPr/>
        </p:nvSpPr>
        <p:spPr>
          <a:xfrm>
            <a:off x="8538535" y="4702075"/>
            <a:ext cx="2456398" cy="400110"/>
          </a:xfrm>
          <a:prstGeom prst="rect">
            <a:avLst/>
          </a:prstGeom>
          <a:noFill/>
        </p:spPr>
        <p:txBody>
          <a:bodyPr wrap="square">
            <a:spAutoFit/>
          </a:bodyPr>
          <a:lstStyle/>
          <a:p>
            <a:pPr>
              <a:spcBef>
                <a:spcPts val="1800"/>
              </a:spcBef>
            </a:pPr>
            <a:r>
              <a:rPr lang="en-US" sz="2000" b="1" dirty="0"/>
              <a:t>Mastery </a:t>
            </a:r>
          </a:p>
        </p:txBody>
      </p:sp>
      <p:sp>
        <p:nvSpPr>
          <p:cNvPr id="64" name="TextBox 63">
            <a:extLst>
              <a:ext uri="{FF2B5EF4-FFF2-40B4-BE49-F238E27FC236}">
                <a16:creationId xmlns:a16="http://schemas.microsoft.com/office/drawing/2014/main" id="{D2830319-71FA-3314-9003-88F361602DFC}"/>
              </a:ext>
            </a:extLst>
          </p:cNvPr>
          <p:cNvSpPr txBox="1"/>
          <p:nvPr/>
        </p:nvSpPr>
        <p:spPr>
          <a:xfrm>
            <a:off x="8538535" y="5132964"/>
            <a:ext cx="2456398" cy="646331"/>
          </a:xfrm>
          <a:prstGeom prst="rect">
            <a:avLst/>
          </a:prstGeom>
          <a:noFill/>
        </p:spPr>
        <p:txBody>
          <a:bodyPr wrap="square">
            <a:spAutoFit/>
          </a:bodyPr>
          <a:lstStyle/>
          <a:p>
            <a:r>
              <a:rPr lang="en-US" dirty="0"/>
              <a:t>Several years, but the journey is rewarding!</a:t>
            </a:r>
          </a:p>
        </p:txBody>
      </p:sp>
      <p:pic>
        <p:nvPicPr>
          <p:cNvPr id="65" name="Picture 64">
            <a:extLst>
              <a:ext uri="{FF2B5EF4-FFF2-40B4-BE49-F238E27FC236}">
                <a16:creationId xmlns:a16="http://schemas.microsoft.com/office/drawing/2014/main" id="{67B1BAB5-8343-8CE7-4587-B6927F71CA97}"/>
              </a:ext>
            </a:extLst>
          </p:cNvPr>
          <p:cNvPicPr>
            <a:picLocks noChangeAspect="1"/>
          </p:cNvPicPr>
          <p:nvPr/>
        </p:nvPicPr>
        <p:blipFill>
          <a:blip r:embed="rId3"/>
          <a:stretch>
            <a:fillRect/>
          </a:stretch>
        </p:blipFill>
        <p:spPr>
          <a:xfrm>
            <a:off x="5692961" y="3319709"/>
            <a:ext cx="806078" cy="806078"/>
          </a:xfrm>
          <a:prstGeom prst="rect">
            <a:avLst/>
          </a:prstGeom>
        </p:spPr>
      </p:pic>
    </p:spTree>
    <p:extLst>
      <p:ext uri="{BB962C8B-B14F-4D97-AF65-F5344CB8AC3E}">
        <p14:creationId xmlns:p14="http://schemas.microsoft.com/office/powerpoint/2010/main" val="223168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B813A-E655-8823-A536-2F6AF61073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5E5EA7-E5F8-8E59-194C-FBE264CF1EFE}"/>
              </a:ext>
            </a:extLst>
          </p:cNvPr>
          <p:cNvSpPr txBox="1"/>
          <p:nvPr/>
        </p:nvSpPr>
        <p:spPr>
          <a:xfrm>
            <a:off x="304800" y="132487"/>
            <a:ext cx="8267700" cy="523220"/>
          </a:xfrm>
          <a:prstGeom prst="rect">
            <a:avLst/>
          </a:prstGeom>
          <a:noFill/>
        </p:spPr>
        <p:txBody>
          <a:bodyPr wrap="square">
            <a:spAutoFit/>
          </a:bodyPr>
          <a:lstStyle/>
          <a:p>
            <a:r>
              <a:rPr lang="pt-BR" sz="2800" b="1" cap="all" dirty="0" err="1"/>
              <a:t>Licw</a:t>
            </a:r>
            <a:r>
              <a:rPr lang="pt-BR" sz="2800" b="1" cap="all" dirty="0"/>
              <a:t> TEACHING </a:t>
            </a:r>
            <a:r>
              <a:rPr lang="pt-BR" sz="2800" b="1" cap="all" dirty="0" err="1"/>
              <a:t>MethodS</a:t>
            </a:r>
            <a:endParaRPr lang="en-US" sz="2800" b="1" cap="all" dirty="0"/>
          </a:p>
        </p:txBody>
      </p:sp>
      <p:sp>
        <p:nvSpPr>
          <p:cNvPr id="3" name="TextBox 2">
            <a:extLst>
              <a:ext uri="{FF2B5EF4-FFF2-40B4-BE49-F238E27FC236}">
                <a16:creationId xmlns:a16="http://schemas.microsoft.com/office/drawing/2014/main" id="{B5F4EE1E-F0FA-80A3-A514-A25B2D9DA3F2}"/>
              </a:ext>
            </a:extLst>
          </p:cNvPr>
          <p:cNvSpPr txBox="1"/>
          <p:nvPr/>
        </p:nvSpPr>
        <p:spPr>
          <a:xfrm>
            <a:off x="688181" y="1874156"/>
            <a:ext cx="10284619" cy="461665"/>
          </a:xfrm>
          <a:prstGeom prst="rect">
            <a:avLst/>
          </a:prstGeom>
          <a:noFill/>
        </p:spPr>
        <p:txBody>
          <a:bodyPr wrap="square">
            <a:spAutoFit/>
          </a:bodyPr>
          <a:lstStyle/>
          <a:p>
            <a:pPr>
              <a:spcBef>
                <a:spcPts val="1800"/>
              </a:spcBef>
            </a:pPr>
            <a:r>
              <a:rPr lang="en-US" sz="2400" b="1" dirty="0"/>
              <a:t>Teaching methods </a:t>
            </a:r>
            <a:r>
              <a:rPr lang="en-US" sz="2400" b="1" dirty="0">
                <a:hlinkClick r:id="rId3"/>
              </a:rPr>
              <a:t>video</a:t>
            </a:r>
            <a:endParaRPr lang="en-US" sz="2400" b="1" dirty="0"/>
          </a:p>
        </p:txBody>
      </p:sp>
      <p:pic>
        <p:nvPicPr>
          <p:cNvPr id="4" name="Graphic 3">
            <a:extLst>
              <a:ext uri="{FF2B5EF4-FFF2-40B4-BE49-F238E27FC236}">
                <a16:creationId xmlns:a16="http://schemas.microsoft.com/office/drawing/2014/main" id="{BCB22B7D-2E07-669B-C385-8951AE81A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388" y="1980091"/>
            <a:ext cx="249794" cy="249794"/>
          </a:xfrm>
          <a:prstGeom prst="rect">
            <a:avLst/>
          </a:prstGeom>
        </p:spPr>
      </p:pic>
    </p:spTree>
    <p:extLst>
      <p:ext uri="{BB962C8B-B14F-4D97-AF65-F5344CB8AC3E}">
        <p14:creationId xmlns:p14="http://schemas.microsoft.com/office/powerpoint/2010/main" val="187307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B813A-E655-8823-A536-2F6AF61073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5E5EA7-E5F8-8E59-194C-FBE264CF1EFE}"/>
              </a:ext>
            </a:extLst>
          </p:cNvPr>
          <p:cNvSpPr txBox="1"/>
          <p:nvPr/>
        </p:nvSpPr>
        <p:spPr>
          <a:xfrm>
            <a:off x="304800" y="132487"/>
            <a:ext cx="8267700" cy="523220"/>
          </a:xfrm>
          <a:prstGeom prst="rect">
            <a:avLst/>
          </a:prstGeom>
          <a:noFill/>
        </p:spPr>
        <p:txBody>
          <a:bodyPr wrap="square">
            <a:spAutoFit/>
          </a:bodyPr>
          <a:lstStyle/>
          <a:p>
            <a:r>
              <a:rPr lang="pt-BR" sz="2800" b="1" cap="all" dirty="0"/>
              <a:t>The Licw Method</a:t>
            </a:r>
            <a:endParaRPr lang="en-US" sz="2800" b="1" cap="all" dirty="0"/>
          </a:p>
        </p:txBody>
      </p:sp>
      <p:sp>
        <p:nvSpPr>
          <p:cNvPr id="3" name="TextBox 2">
            <a:extLst>
              <a:ext uri="{FF2B5EF4-FFF2-40B4-BE49-F238E27FC236}">
                <a16:creationId xmlns:a16="http://schemas.microsoft.com/office/drawing/2014/main" id="{B5F4EE1E-F0FA-80A3-A514-A25B2D9DA3F2}"/>
              </a:ext>
            </a:extLst>
          </p:cNvPr>
          <p:cNvSpPr txBox="1"/>
          <p:nvPr/>
        </p:nvSpPr>
        <p:spPr>
          <a:xfrm>
            <a:off x="688181" y="1874156"/>
            <a:ext cx="10284619" cy="3462486"/>
          </a:xfrm>
          <a:prstGeom prst="rect">
            <a:avLst/>
          </a:prstGeom>
          <a:noFill/>
        </p:spPr>
        <p:txBody>
          <a:bodyPr wrap="square">
            <a:spAutoFit/>
          </a:bodyPr>
          <a:lstStyle/>
          <a:p>
            <a:pPr>
              <a:spcBef>
                <a:spcPts val="1800"/>
              </a:spcBef>
            </a:pPr>
            <a:r>
              <a:rPr lang="en-US" sz="2400" b="1" dirty="0"/>
              <a:t>Character Introduction in the Koch Method (single letter)</a:t>
            </a:r>
          </a:p>
          <a:p>
            <a:pPr>
              <a:spcBef>
                <a:spcPts val="1800"/>
              </a:spcBef>
            </a:pPr>
            <a:r>
              <a:rPr lang="en-US" sz="2400" b="1" dirty="0"/>
              <a:t>12 WPM</a:t>
            </a:r>
          </a:p>
          <a:p>
            <a:pPr>
              <a:spcBef>
                <a:spcPts val="1800"/>
              </a:spcBef>
            </a:pPr>
            <a:r>
              <a:rPr lang="en-US" sz="2400" b="1" dirty="0"/>
              <a:t>Character sequence based on QSO Protocol</a:t>
            </a:r>
          </a:p>
          <a:p>
            <a:pPr>
              <a:spcBef>
                <a:spcPts val="1800"/>
              </a:spcBef>
            </a:pPr>
            <a:r>
              <a:rPr lang="en-US" sz="2400" b="1" dirty="0"/>
              <a:t>Ensure characters heard as single acoustic sounds</a:t>
            </a:r>
          </a:p>
          <a:p>
            <a:pPr>
              <a:spcBef>
                <a:spcPts val="1800"/>
              </a:spcBef>
            </a:pPr>
            <a:r>
              <a:rPr lang="en-US" sz="2400" b="1" dirty="0"/>
              <a:t>Establish character sound familiarity</a:t>
            </a:r>
          </a:p>
          <a:p>
            <a:pPr>
              <a:spcBef>
                <a:spcPts val="1800"/>
              </a:spcBef>
            </a:pPr>
            <a:r>
              <a:rPr lang="en-US" sz="2400" b="1" dirty="0"/>
              <a:t>Character Recognition with focus on ICR/IER</a:t>
            </a:r>
          </a:p>
        </p:txBody>
      </p:sp>
      <p:pic>
        <p:nvPicPr>
          <p:cNvPr id="4" name="Graphic 3">
            <a:extLst>
              <a:ext uri="{FF2B5EF4-FFF2-40B4-BE49-F238E27FC236}">
                <a16:creationId xmlns:a16="http://schemas.microsoft.com/office/drawing/2014/main" id="{BCB22B7D-2E07-669B-C385-8951AE81AA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1980091"/>
            <a:ext cx="249794" cy="249794"/>
          </a:xfrm>
          <a:prstGeom prst="rect">
            <a:avLst/>
          </a:prstGeom>
        </p:spPr>
      </p:pic>
      <p:pic>
        <p:nvPicPr>
          <p:cNvPr id="8" name="Graphic 7">
            <a:extLst>
              <a:ext uri="{FF2B5EF4-FFF2-40B4-BE49-F238E27FC236}">
                <a16:creationId xmlns:a16="http://schemas.microsoft.com/office/drawing/2014/main" id="{036CE65A-192B-1793-2B49-31797C4140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578388"/>
            <a:ext cx="249794" cy="249794"/>
          </a:xfrm>
          <a:prstGeom prst="rect">
            <a:avLst/>
          </a:prstGeom>
        </p:spPr>
      </p:pic>
      <p:pic>
        <p:nvPicPr>
          <p:cNvPr id="14" name="Graphic 13">
            <a:extLst>
              <a:ext uri="{FF2B5EF4-FFF2-40B4-BE49-F238E27FC236}">
                <a16:creationId xmlns:a16="http://schemas.microsoft.com/office/drawing/2014/main" id="{DDA96E35-458F-1108-AF62-739DE062C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176685"/>
            <a:ext cx="249794" cy="249794"/>
          </a:xfrm>
          <a:prstGeom prst="rect">
            <a:avLst/>
          </a:prstGeom>
        </p:spPr>
      </p:pic>
      <p:pic>
        <p:nvPicPr>
          <p:cNvPr id="15" name="Graphic 14">
            <a:extLst>
              <a:ext uri="{FF2B5EF4-FFF2-40B4-BE49-F238E27FC236}">
                <a16:creationId xmlns:a16="http://schemas.microsoft.com/office/drawing/2014/main" id="{6D08BD4A-465B-CE80-ABCE-CB6196D46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774982"/>
            <a:ext cx="249794" cy="249794"/>
          </a:xfrm>
          <a:prstGeom prst="rect">
            <a:avLst/>
          </a:prstGeom>
        </p:spPr>
      </p:pic>
      <p:pic>
        <p:nvPicPr>
          <p:cNvPr id="16" name="Graphic 15">
            <a:extLst>
              <a:ext uri="{FF2B5EF4-FFF2-40B4-BE49-F238E27FC236}">
                <a16:creationId xmlns:a16="http://schemas.microsoft.com/office/drawing/2014/main" id="{3C8F6EDA-CF63-12FB-1D81-168FBBB11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373279"/>
            <a:ext cx="249794" cy="249794"/>
          </a:xfrm>
          <a:prstGeom prst="rect">
            <a:avLst/>
          </a:prstGeom>
        </p:spPr>
      </p:pic>
      <p:pic>
        <p:nvPicPr>
          <p:cNvPr id="17" name="Graphic 16">
            <a:extLst>
              <a:ext uri="{FF2B5EF4-FFF2-40B4-BE49-F238E27FC236}">
                <a16:creationId xmlns:a16="http://schemas.microsoft.com/office/drawing/2014/main" id="{8F638D22-59F6-E03F-E1D8-3186B075B2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947160"/>
            <a:ext cx="249794" cy="249794"/>
          </a:xfrm>
          <a:prstGeom prst="rect">
            <a:avLst/>
          </a:prstGeom>
        </p:spPr>
      </p:pic>
      <p:sp>
        <p:nvSpPr>
          <p:cNvPr id="21" name="TextBox 20">
            <a:extLst>
              <a:ext uri="{FF2B5EF4-FFF2-40B4-BE49-F238E27FC236}">
                <a16:creationId xmlns:a16="http://schemas.microsoft.com/office/drawing/2014/main" id="{74229A47-4C57-AFB3-0D26-A3BC8F82A240}"/>
              </a:ext>
            </a:extLst>
          </p:cNvPr>
          <p:cNvSpPr txBox="1"/>
          <p:nvPr/>
        </p:nvSpPr>
        <p:spPr>
          <a:xfrm>
            <a:off x="688180" y="5262369"/>
            <a:ext cx="6103256" cy="400110"/>
          </a:xfrm>
          <a:prstGeom prst="rect">
            <a:avLst/>
          </a:prstGeom>
          <a:noFill/>
        </p:spPr>
        <p:txBody>
          <a:bodyPr wrap="square">
            <a:spAutoFit/>
          </a:bodyPr>
          <a:lstStyle/>
          <a:p>
            <a:pPr marL="285750" indent="-285750">
              <a:buFont typeface="Arial" panose="020B0604020202020204" pitchFamily="34" charset="0"/>
              <a:buChar char="•"/>
            </a:pPr>
            <a:r>
              <a:rPr lang="en-US" sz="2000" dirty="0"/>
              <a:t>Time to recognize and not dwelling on errors</a:t>
            </a:r>
          </a:p>
        </p:txBody>
      </p:sp>
    </p:spTree>
    <p:extLst>
      <p:ext uri="{BB962C8B-B14F-4D97-AF65-F5344CB8AC3E}">
        <p14:creationId xmlns:p14="http://schemas.microsoft.com/office/powerpoint/2010/main" val="214090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1BCA5-9995-5C98-9058-81923E4BC216}"/>
              </a:ext>
            </a:extLst>
          </p:cNvPr>
          <p:cNvSpPr txBox="1"/>
          <p:nvPr/>
        </p:nvSpPr>
        <p:spPr>
          <a:xfrm>
            <a:off x="304800" y="132487"/>
            <a:ext cx="8267700" cy="523220"/>
          </a:xfrm>
          <a:prstGeom prst="rect">
            <a:avLst/>
          </a:prstGeom>
          <a:noFill/>
        </p:spPr>
        <p:txBody>
          <a:bodyPr wrap="square">
            <a:spAutoFit/>
          </a:bodyPr>
          <a:lstStyle/>
          <a:p>
            <a:r>
              <a:rPr lang="en-US" sz="2800" b="1" cap="all" dirty="0"/>
              <a:t>A Little Bit About Our Club</a:t>
            </a:r>
          </a:p>
        </p:txBody>
      </p:sp>
      <p:sp>
        <p:nvSpPr>
          <p:cNvPr id="6" name="TextBox 5">
            <a:extLst>
              <a:ext uri="{FF2B5EF4-FFF2-40B4-BE49-F238E27FC236}">
                <a16:creationId xmlns:a16="http://schemas.microsoft.com/office/drawing/2014/main" id="{6ADB3AF8-1C70-F056-74F6-7CC48789FA18}"/>
              </a:ext>
            </a:extLst>
          </p:cNvPr>
          <p:cNvSpPr txBox="1"/>
          <p:nvPr/>
        </p:nvSpPr>
        <p:spPr>
          <a:xfrm>
            <a:off x="688181" y="3513160"/>
            <a:ext cx="10284619" cy="461665"/>
          </a:xfrm>
          <a:prstGeom prst="rect">
            <a:avLst/>
          </a:prstGeom>
          <a:noFill/>
        </p:spPr>
        <p:txBody>
          <a:bodyPr wrap="square">
            <a:spAutoFit/>
          </a:bodyPr>
          <a:lstStyle/>
          <a:p>
            <a:pPr>
              <a:spcBef>
                <a:spcPts val="1800"/>
              </a:spcBef>
            </a:pPr>
            <a:r>
              <a:rPr lang="en-US" sz="2400" b="1" dirty="0"/>
              <a:t>More successful than we ever dreamed</a:t>
            </a:r>
          </a:p>
        </p:txBody>
      </p:sp>
      <p:sp>
        <p:nvSpPr>
          <p:cNvPr id="3" name="TextBox 2">
            <a:extLst>
              <a:ext uri="{FF2B5EF4-FFF2-40B4-BE49-F238E27FC236}">
                <a16:creationId xmlns:a16="http://schemas.microsoft.com/office/drawing/2014/main" id="{80EBC953-F687-6606-E7BD-7E4778F9A124}"/>
              </a:ext>
            </a:extLst>
          </p:cNvPr>
          <p:cNvSpPr txBox="1"/>
          <p:nvPr/>
        </p:nvSpPr>
        <p:spPr>
          <a:xfrm>
            <a:off x="688181" y="1729013"/>
            <a:ext cx="10284619" cy="461665"/>
          </a:xfrm>
          <a:prstGeom prst="rect">
            <a:avLst/>
          </a:prstGeom>
          <a:noFill/>
        </p:spPr>
        <p:txBody>
          <a:bodyPr wrap="square">
            <a:spAutoFit/>
          </a:bodyPr>
          <a:lstStyle/>
          <a:p>
            <a:pPr>
              <a:spcBef>
                <a:spcPts val="1800"/>
              </a:spcBef>
            </a:pPr>
            <a:r>
              <a:rPr lang="en-US" sz="2400" b="1" dirty="0"/>
              <a:t>Founded in 2018</a:t>
            </a:r>
          </a:p>
        </p:txBody>
      </p:sp>
      <p:sp>
        <p:nvSpPr>
          <p:cNvPr id="4" name="TextBox 3">
            <a:extLst>
              <a:ext uri="{FF2B5EF4-FFF2-40B4-BE49-F238E27FC236}">
                <a16:creationId xmlns:a16="http://schemas.microsoft.com/office/drawing/2014/main" id="{C9FEFDC1-87FB-E10A-E777-E4F643582C95}"/>
              </a:ext>
            </a:extLst>
          </p:cNvPr>
          <p:cNvSpPr txBox="1"/>
          <p:nvPr/>
        </p:nvSpPr>
        <p:spPr>
          <a:xfrm>
            <a:off x="688180" y="2190678"/>
            <a:ext cx="6103256" cy="923330"/>
          </a:xfrm>
          <a:prstGeom prst="rect">
            <a:avLst/>
          </a:prstGeom>
          <a:noFill/>
        </p:spPr>
        <p:txBody>
          <a:bodyPr wrap="square">
            <a:spAutoFit/>
          </a:bodyPr>
          <a:lstStyle/>
          <a:p>
            <a:pPr marL="285750" indent="-285750">
              <a:buFont typeface="Arial" panose="020B0604020202020204" pitchFamily="34" charset="0"/>
              <a:buChar char="•"/>
            </a:pPr>
            <a:r>
              <a:rPr lang="en-US" dirty="0"/>
              <a:t>More CW operators needed / Field Day in 2017</a:t>
            </a:r>
          </a:p>
          <a:p>
            <a:pPr marL="285750" indent="-285750">
              <a:buFont typeface="Arial" panose="020B0604020202020204" pitchFamily="34" charset="0"/>
              <a:buChar char="•"/>
            </a:pPr>
            <a:r>
              <a:rPr lang="en-US" dirty="0"/>
              <a:t>A way to give back to the community</a:t>
            </a:r>
          </a:p>
          <a:p>
            <a:pPr marL="285750" indent="-285750">
              <a:buFont typeface="Arial" panose="020B0604020202020204" pitchFamily="34" charset="0"/>
              <a:buChar char="•"/>
            </a:pPr>
            <a:r>
              <a:rPr lang="en-US" dirty="0"/>
              <a:t>Goal:  50 members / Long Island area</a:t>
            </a:r>
          </a:p>
        </p:txBody>
      </p:sp>
      <p:pic>
        <p:nvPicPr>
          <p:cNvPr id="5" name="Graphic 4">
            <a:extLst>
              <a:ext uri="{FF2B5EF4-FFF2-40B4-BE49-F238E27FC236}">
                <a16:creationId xmlns:a16="http://schemas.microsoft.com/office/drawing/2014/main" id="{EEEBF989-4862-183D-3674-FC96DCB881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1834948"/>
            <a:ext cx="249794" cy="249794"/>
          </a:xfrm>
          <a:prstGeom prst="rect">
            <a:avLst/>
          </a:prstGeom>
        </p:spPr>
      </p:pic>
      <p:pic>
        <p:nvPicPr>
          <p:cNvPr id="7" name="Graphic 6">
            <a:extLst>
              <a:ext uri="{FF2B5EF4-FFF2-40B4-BE49-F238E27FC236}">
                <a16:creationId xmlns:a16="http://schemas.microsoft.com/office/drawing/2014/main" id="{491525CF-D0F4-0076-921F-AD7903AFA5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619095"/>
            <a:ext cx="249794" cy="249794"/>
          </a:xfrm>
          <a:prstGeom prst="rect">
            <a:avLst/>
          </a:prstGeom>
        </p:spPr>
      </p:pic>
      <p:sp>
        <p:nvSpPr>
          <p:cNvPr id="8" name="TextBox 7">
            <a:extLst>
              <a:ext uri="{FF2B5EF4-FFF2-40B4-BE49-F238E27FC236}">
                <a16:creationId xmlns:a16="http://schemas.microsoft.com/office/drawing/2014/main" id="{0F75BDD6-CC0D-81B1-CC98-EF70DCB72B97}"/>
              </a:ext>
            </a:extLst>
          </p:cNvPr>
          <p:cNvSpPr txBox="1"/>
          <p:nvPr/>
        </p:nvSpPr>
        <p:spPr>
          <a:xfrm>
            <a:off x="688180" y="3973230"/>
            <a:ext cx="5419283" cy="1754326"/>
          </a:xfrm>
          <a:prstGeom prst="rect">
            <a:avLst/>
          </a:prstGeom>
          <a:noFill/>
        </p:spPr>
        <p:txBody>
          <a:bodyPr wrap="square">
            <a:spAutoFit/>
          </a:bodyPr>
          <a:lstStyle/>
          <a:p>
            <a:pPr marL="285750" indent="-285750">
              <a:buFont typeface="Arial" panose="020B0604020202020204" pitchFamily="34" charset="0"/>
              <a:buChar char="•"/>
            </a:pPr>
            <a:r>
              <a:rPr lang="en-US" dirty="0"/>
              <a:t>Over 6000 members</a:t>
            </a:r>
          </a:p>
          <a:p>
            <a:pPr marL="285750" indent="-285750">
              <a:buFont typeface="Arial" panose="020B0604020202020204" pitchFamily="34" charset="0"/>
              <a:buChar char="•"/>
            </a:pPr>
            <a:r>
              <a:rPr lang="en-US" dirty="0"/>
              <a:t>All 50 US States</a:t>
            </a:r>
          </a:p>
          <a:p>
            <a:pPr marL="285750" indent="-285750">
              <a:buFont typeface="Arial" panose="020B0604020202020204" pitchFamily="34" charset="0"/>
              <a:buChar char="•"/>
            </a:pPr>
            <a:r>
              <a:rPr lang="en-US" dirty="0"/>
              <a:t>Over 60 countries around the world</a:t>
            </a:r>
          </a:p>
          <a:p>
            <a:pPr marL="285750" indent="-285750">
              <a:buFont typeface="Arial" panose="020B0604020202020204" pitchFamily="34" charset="0"/>
              <a:buChar char="•"/>
            </a:pPr>
            <a:r>
              <a:rPr lang="en-US" dirty="0"/>
              <a:t>Over 100 Instructors and Moderators</a:t>
            </a:r>
          </a:p>
          <a:p>
            <a:pPr marL="285750" indent="-285750">
              <a:buFont typeface="Arial" panose="020B0604020202020204" pitchFamily="34" charset="0"/>
              <a:buChar char="•"/>
            </a:pPr>
            <a:r>
              <a:rPr lang="en-US" dirty="0"/>
              <a:t>Over 150 Classes/Forums weekly on Zoom</a:t>
            </a:r>
          </a:p>
          <a:p>
            <a:pPr marL="285750" indent="-285750">
              <a:buFont typeface="Arial" panose="020B0604020202020204" pitchFamily="34" charset="0"/>
              <a:buChar char="•"/>
            </a:pPr>
            <a:r>
              <a:rPr lang="en-US" dirty="0"/>
              <a:t>English &amp; Spanish</a:t>
            </a:r>
          </a:p>
        </p:txBody>
      </p:sp>
      <p:pic>
        <p:nvPicPr>
          <p:cNvPr id="10" name="Picture 9">
            <a:extLst>
              <a:ext uri="{FF2B5EF4-FFF2-40B4-BE49-F238E27FC236}">
                <a16:creationId xmlns:a16="http://schemas.microsoft.com/office/drawing/2014/main" id="{DBC0D7C0-73F6-58B1-34EB-5AC50343F940}"/>
              </a:ext>
            </a:extLst>
          </p:cNvPr>
          <p:cNvPicPr>
            <a:picLocks noChangeAspect="1"/>
          </p:cNvPicPr>
          <p:nvPr/>
        </p:nvPicPr>
        <p:blipFill>
          <a:blip r:embed="rId5">
            <a:extLst>
              <a:ext uri="{28A0092B-C50C-407E-A947-70E740481C1C}">
                <a14:useLocalDpi xmlns:a14="http://schemas.microsoft.com/office/drawing/2010/main" val="0"/>
              </a:ext>
            </a:extLst>
          </a:blip>
          <a:srcRect l="21023" r="8156"/>
          <a:stretch/>
        </p:blipFill>
        <p:spPr>
          <a:xfrm>
            <a:off x="6772716" y="800100"/>
            <a:ext cx="5419284" cy="6057900"/>
          </a:xfrm>
          <a:prstGeom prst="rect">
            <a:avLst/>
          </a:prstGeom>
        </p:spPr>
      </p:pic>
    </p:spTree>
    <p:extLst>
      <p:ext uri="{BB962C8B-B14F-4D97-AF65-F5344CB8AC3E}">
        <p14:creationId xmlns:p14="http://schemas.microsoft.com/office/powerpoint/2010/main" val="66999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6D0C-8A5D-399F-4774-AD549380C2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53A1A5-DB59-4E59-4C82-10A9975DDE41}"/>
              </a:ext>
            </a:extLst>
          </p:cNvPr>
          <p:cNvSpPr txBox="1"/>
          <p:nvPr/>
        </p:nvSpPr>
        <p:spPr>
          <a:xfrm>
            <a:off x="304800" y="132487"/>
            <a:ext cx="8267700" cy="523220"/>
          </a:xfrm>
          <a:prstGeom prst="rect">
            <a:avLst/>
          </a:prstGeom>
          <a:noFill/>
        </p:spPr>
        <p:txBody>
          <a:bodyPr wrap="square">
            <a:spAutoFit/>
          </a:bodyPr>
          <a:lstStyle/>
          <a:p>
            <a:r>
              <a:rPr lang="en-US" sz="2800" b="1" cap="all" dirty="0"/>
              <a:t>Club Resources</a:t>
            </a:r>
          </a:p>
        </p:txBody>
      </p:sp>
      <p:sp>
        <p:nvSpPr>
          <p:cNvPr id="3" name="TextBox 2">
            <a:extLst>
              <a:ext uri="{FF2B5EF4-FFF2-40B4-BE49-F238E27FC236}">
                <a16:creationId xmlns:a16="http://schemas.microsoft.com/office/drawing/2014/main" id="{2642BF3E-B32B-0B70-4706-576E7EED924A}"/>
              </a:ext>
            </a:extLst>
          </p:cNvPr>
          <p:cNvSpPr txBox="1"/>
          <p:nvPr/>
        </p:nvSpPr>
        <p:spPr>
          <a:xfrm>
            <a:off x="688182" y="2059213"/>
            <a:ext cx="5741648" cy="3093154"/>
          </a:xfrm>
          <a:prstGeom prst="rect">
            <a:avLst/>
          </a:prstGeom>
          <a:noFill/>
        </p:spPr>
        <p:txBody>
          <a:bodyPr wrap="square">
            <a:spAutoFit/>
          </a:bodyPr>
          <a:lstStyle/>
          <a:p>
            <a:pPr>
              <a:spcBef>
                <a:spcPts val="1800"/>
              </a:spcBef>
            </a:pPr>
            <a:r>
              <a:rPr lang="en-US" sz="2000" b="1" dirty="0"/>
              <a:t>LICW YouTube Channel</a:t>
            </a:r>
          </a:p>
          <a:p>
            <a:pPr>
              <a:spcBef>
                <a:spcPts val="1800"/>
              </a:spcBef>
            </a:pPr>
            <a:r>
              <a:rPr lang="en-US" sz="2000" b="1" dirty="0"/>
              <a:t>LICW Newsletter</a:t>
            </a:r>
          </a:p>
          <a:p>
            <a:pPr>
              <a:spcBef>
                <a:spcPts val="1800"/>
              </a:spcBef>
            </a:pPr>
            <a:r>
              <a:rPr lang="en-US" sz="2000" b="1" dirty="0"/>
              <a:t>LICW Facebook Page</a:t>
            </a:r>
          </a:p>
          <a:p>
            <a:pPr>
              <a:spcBef>
                <a:spcPts val="1800"/>
              </a:spcBef>
            </a:pPr>
            <a:r>
              <a:rPr lang="en-US" sz="2000" b="1" dirty="0"/>
              <a:t>LICW This Week Podcast</a:t>
            </a:r>
          </a:p>
          <a:p>
            <a:pPr>
              <a:spcBef>
                <a:spcPts val="1800"/>
              </a:spcBef>
            </a:pPr>
            <a:r>
              <a:rPr lang="en-US" sz="2000" b="1" dirty="0"/>
              <a:t>LICW Discord Server (Chat, Sked)</a:t>
            </a:r>
          </a:p>
          <a:p>
            <a:pPr>
              <a:spcBef>
                <a:spcPts val="1800"/>
              </a:spcBef>
            </a:pPr>
            <a:r>
              <a:rPr lang="en-US" sz="2000" b="1" dirty="0"/>
              <a:t>LICW DMR: TGIF Network, Talk Group</a:t>
            </a:r>
          </a:p>
        </p:txBody>
      </p:sp>
      <p:pic>
        <p:nvPicPr>
          <p:cNvPr id="5" name="Graphic 4">
            <a:extLst>
              <a:ext uri="{FF2B5EF4-FFF2-40B4-BE49-F238E27FC236}">
                <a16:creationId xmlns:a16="http://schemas.microsoft.com/office/drawing/2014/main" id="{1CB0A40B-21DE-5EE2-62CE-940B55306E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127048"/>
            <a:ext cx="249794" cy="249794"/>
          </a:xfrm>
          <a:prstGeom prst="rect">
            <a:avLst/>
          </a:prstGeom>
        </p:spPr>
      </p:pic>
      <p:pic>
        <p:nvPicPr>
          <p:cNvPr id="9" name="Graphic 8">
            <a:extLst>
              <a:ext uri="{FF2B5EF4-FFF2-40B4-BE49-F238E27FC236}">
                <a16:creationId xmlns:a16="http://schemas.microsoft.com/office/drawing/2014/main" id="{DA38B63A-0AC9-B34B-DD3E-5159BD37CE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2686868"/>
            <a:ext cx="249794" cy="249794"/>
          </a:xfrm>
          <a:prstGeom prst="rect">
            <a:avLst/>
          </a:prstGeom>
        </p:spPr>
      </p:pic>
      <p:pic>
        <p:nvPicPr>
          <p:cNvPr id="11" name="Graphic 10">
            <a:extLst>
              <a:ext uri="{FF2B5EF4-FFF2-40B4-BE49-F238E27FC236}">
                <a16:creationId xmlns:a16="http://schemas.microsoft.com/office/drawing/2014/main" id="{1A8B02E4-1BC4-56CE-624C-7F5F1EA8D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208588"/>
            <a:ext cx="249794" cy="249794"/>
          </a:xfrm>
          <a:prstGeom prst="rect">
            <a:avLst/>
          </a:prstGeom>
        </p:spPr>
      </p:pic>
      <p:pic>
        <p:nvPicPr>
          <p:cNvPr id="12" name="Graphic 11">
            <a:extLst>
              <a:ext uri="{FF2B5EF4-FFF2-40B4-BE49-F238E27FC236}">
                <a16:creationId xmlns:a16="http://schemas.microsoft.com/office/drawing/2014/main" id="{6E5C49FE-18B3-DC8E-4046-9BF7ED27EC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3730308"/>
            <a:ext cx="249794" cy="249794"/>
          </a:xfrm>
          <a:prstGeom prst="rect">
            <a:avLst/>
          </a:prstGeom>
        </p:spPr>
      </p:pic>
      <p:pic>
        <p:nvPicPr>
          <p:cNvPr id="13" name="Graphic 12">
            <a:extLst>
              <a:ext uri="{FF2B5EF4-FFF2-40B4-BE49-F238E27FC236}">
                <a16:creationId xmlns:a16="http://schemas.microsoft.com/office/drawing/2014/main" id="{ADDACB01-0EFB-1F13-A042-85E41C4EE7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281894"/>
            <a:ext cx="249794" cy="249794"/>
          </a:xfrm>
          <a:prstGeom prst="rect">
            <a:avLst/>
          </a:prstGeom>
        </p:spPr>
      </p:pic>
      <p:pic>
        <p:nvPicPr>
          <p:cNvPr id="14" name="Graphic 13">
            <a:extLst>
              <a:ext uri="{FF2B5EF4-FFF2-40B4-BE49-F238E27FC236}">
                <a16:creationId xmlns:a16="http://schemas.microsoft.com/office/drawing/2014/main" id="{0A50DB2D-B036-D5CA-227E-F157FDB2A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388" y="4803614"/>
            <a:ext cx="249794" cy="249794"/>
          </a:xfrm>
          <a:prstGeom prst="rect">
            <a:avLst/>
          </a:prstGeom>
        </p:spPr>
      </p:pic>
      <p:sp>
        <p:nvSpPr>
          <p:cNvPr id="15" name="TextBox 14">
            <a:extLst>
              <a:ext uri="{FF2B5EF4-FFF2-40B4-BE49-F238E27FC236}">
                <a16:creationId xmlns:a16="http://schemas.microsoft.com/office/drawing/2014/main" id="{3998A6D7-1969-429E-F638-C58E705B697E}"/>
              </a:ext>
            </a:extLst>
          </p:cNvPr>
          <p:cNvSpPr txBox="1"/>
          <p:nvPr/>
        </p:nvSpPr>
        <p:spPr>
          <a:xfrm>
            <a:off x="6429830" y="2059213"/>
            <a:ext cx="5741648" cy="3093154"/>
          </a:xfrm>
          <a:prstGeom prst="rect">
            <a:avLst/>
          </a:prstGeom>
          <a:noFill/>
        </p:spPr>
        <p:txBody>
          <a:bodyPr wrap="square">
            <a:spAutoFit/>
          </a:bodyPr>
          <a:lstStyle/>
          <a:p>
            <a:pPr>
              <a:spcBef>
                <a:spcPts val="1800"/>
              </a:spcBef>
            </a:pPr>
            <a:r>
              <a:rPr lang="en-US" sz="2000" b="1" dirty="0"/>
              <a:t>LICW Dropbox</a:t>
            </a:r>
          </a:p>
          <a:p>
            <a:pPr>
              <a:spcBef>
                <a:spcPts val="1800"/>
              </a:spcBef>
            </a:pPr>
            <a:r>
              <a:rPr lang="en-US" sz="2000" b="1" dirty="0"/>
              <a:t>LICW Groups.io</a:t>
            </a:r>
          </a:p>
          <a:p>
            <a:pPr>
              <a:spcBef>
                <a:spcPts val="1800"/>
              </a:spcBef>
            </a:pPr>
            <a:r>
              <a:rPr lang="en-US" sz="2000" b="1" dirty="0"/>
              <a:t>LICW Morse Practice Page</a:t>
            </a:r>
          </a:p>
          <a:p>
            <a:pPr>
              <a:spcBef>
                <a:spcPts val="1800"/>
              </a:spcBef>
            </a:pPr>
            <a:r>
              <a:rPr lang="en-US" sz="2000" b="1" dirty="0"/>
              <a:t>LICW </a:t>
            </a:r>
            <a:r>
              <a:rPr lang="en-US" sz="2000" b="1" dirty="0" err="1"/>
              <a:t>VBand</a:t>
            </a:r>
            <a:r>
              <a:rPr lang="en-US" sz="2000" b="1" dirty="0"/>
              <a:t> Channel Page</a:t>
            </a:r>
          </a:p>
          <a:p>
            <a:pPr>
              <a:spcBef>
                <a:spcPts val="1800"/>
              </a:spcBef>
            </a:pPr>
            <a:r>
              <a:rPr lang="en-US" sz="2000" b="1" dirty="0"/>
              <a:t>LICW Challenge Page</a:t>
            </a:r>
          </a:p>
          <a:p>
            <a:pPr>
              <a:spcBef>
                <a:spcPts val="1800"/>
              </a:spcBef>
            </a:pPr>
            <a:r>
              <a:rPr lang="en-US" sz="2000" b="1" dirty="0"/>
              <a:t>LICW Academic Downloads</a:t>
            </a:r>
          </a:p>
        </p:txBody>
      </p:sp>
      <p:pic>
        <p:nvPicPr>
          <p:cNvPr id="16" name="Graphic 15">
            <a:extLst>
              <a:ext uri="{FF2B5EF4-FFF2-40B4-BE49-F238E27FC236}">
                <a16:creationId xmlns:a16="http://schemas.microsoft.com/office/drawing/2014/main" id="{1E60C2F5-7080-FF22-3A29-81A8D9A5E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2127048"/>
            <a:ext cx="249794" cy="249794"/>
          </a:xfrm>
          <a:prstGeom prst="rect">
            <a:avLst/>
          </a:prstGeom>
        </p:spPr>
      </p:pic>
      <p:pic>
        <p:nvPicPr>
          <p:cNvPr id="17" name="Graphic 16">
            <a:extLst>
              <a:ext uri="{FF2B5EF4-FFF2-40B4-BE49-F238E27FC236}">
                <a16:creationId xmlns:a16="http://schemas.microsoft.com/office/drawing/2014/main" id="{E0EA6C02-141A-D1C2-B875-A16CBD0F3A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2686868"/>
            <a:ext cx="249794" cy="249794"/>
          </a:xfrm>
          <a:prstGeom prst="rect">
            <a:avLst/>
          </a:prstGeom>
        </p:spPr>
      </p:pic>
      <p:pic>
        <p:nvPicPr>
          <p:cNvPr id="18" name="Graphic 17">
            <a:extLst>
              <a:ext uri="{FF2B5EF4-FFF2-40B4-BE49-F238E27FC236}">
                <a16:creationId xmlns:a16="http://schemas.microsoft.com/office/drawing/2014/main" id="{0CEC4C57-C02D-1241-413B-A81AADA55A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3208588"/>
            <a:ext cx="249794" cy="249794"/>
          </a:xfrm>
          <a:prstGeom prst="rect">
            <a:avLst/>
          </a:prstGeom>
        </p:spPr>
      </p:pic>
      <p:pic>
        <p:nvPicPr>
          <p:cNvPr id="19" name="Graphic 18">
            <a:extLst>
              <a:ext uri="{FF2B5EF4-FFF2-40B4-BE49-F238E27FC236}">
                <a16:creationId xmlns:a16="http://schemas.microsoft.com/office/drawing/2014/main" id="{513B3946-C6E1-3F4E-A5E3-3164C486B4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3730308"/>
            <a:ext cx="249794" cy="249794"/>
          </a:xfrm>
          <a:prstGeom prst="rect">
            <a:avLst/>
          </a:prstGeom>
        </p:spPr>
      </p:pic>
      <p:pic>
        <p:nvPicPr>
          <p:cNvPr id="20" name="Graphic 19">
            <a:extLst>
              <a:ext uri="{FF2B5EF4-FFF2-40B4-BE49-F238E27FC236}">
                <a16:creationId xmlns:a16="http://schemas.microsoft.com/office/drawing/2014/main" id="{8E44C14E-ED6E-FF02-9156-A1734D987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4281894"/>
            <a:ext cx="249794" cy="249794"/>
          </a:xfrm>
          <a:prstGeom prst="rect">
            <a:avLst/>
          </a:prstGeom>
        </p:spPr>
      </p:pic>
      <p:pic>
        <p:nvPicPr>
          <p:cNvPr id="21" name="Graphic 20">
            <a:extLst>
              <a:ext uri="{FF2B5EF4-FFF2-40B4-BE49-F238E27FC236}">
                <a16:creationId xmlns:a16="http://schemas.microsoft.com/office/drawing/2014/main" id="{21A02CB9-E50B-7C2F-FB8C-CBAF1E5AB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0036" y="4803614"/>
            <a:ext cx="249794" cy="249794"/>
          </a:xfrm>
          <a:prstGeom prst="rect">
            <a:avLst/>
          </a:prstGeom>
        </p:spPr>
      </p:pic>
    </p:spTree>
    <p:extLst>
      <p:ext uri="{BB962C8B-B14F-4D97-AF65-F5344CB8AC3E}">
        <p14:creationId xmlns:p14="http://schemas.microsoft.com/office/powerpoint/2010/main" val="144000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1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776</Words>
  <Application>Microsoft Macintosh PowerPoint</Application>
  <PresentationFormat>Widescreen</PresentationFormat>
  <Paragraphs>150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lMS</dc:creator>
  <cp:lastModifiedBy>Mike Padron</cp:lastModifiedBy>
  <cp:revision>6</cp:revision>
  <dcterms:created xsi:type="dcterms:W3CDTF">2025-03-01T01:05:49Z</dcterms:created>
  <dcterms:modified xsi:type="dcterms:W3CDTF">2025-03-08T17:41:40Z</dcterms:modified>
</cp:coreProperties>
</file>