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403" r:id="rId3"/>
    <p:sldId id="303" r:id="rId4"/>
    <p:sldId id="289" r:id="rId5"/>
    <p:sldId id="259" r:id="rId6"/>
    <p:sldId id="260" r:id="rId7"/>
    <p:sldId id="276" r:id="rId8"/>
    <p:sldId id="402" r:id="rId9"/>
    <p:sldId id="277" r:id="rId10"/>
    <p:sldId id="278" r:id="rId11"/>
    <p:sldId id="279" r:id="rId12"/>
    <p:sldId id="280" r:id="rId13"/>
    <p:sldId id="404" r:id="rId14"/>
    <p:sldId id="405" r:id="rId15"/>
    <p:sldId id="284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92B"/>
    <a:srgbClr val="E2A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34" autoAdjust="0"/>
    <p:restoredTop sz="72957"/>
  </p:normalViewPr>
  <p:slideViewPr>
    <p:cSldViewPr snapToGrid="0" showGuides="1">
      <p:cViewPr varScale="1">
        <p:scale>
          <a:sx n="103" d="100"/>
          <a:sy n="103" d="100"/>
        </p:scale>
        <p:origin x="18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B846E-6E5C-4E3D-B0DF-6B8C3023B419}" type="datetimeFigureOut">
              <a:rPr lang="en-US" smtClean="0"/>
              <a:t>6/1/25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987F3-A471-4C5C-B1A6-D2186B66A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9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I would like to tell you about the Long Island CW Club and the renaissance of Morse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6FAC-AB17-4015-9C53-4DA87478A3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15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86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98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78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2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BOB WO6W</a:t>
            </a:r>
          </a:p>
          <a:p>
            <a:pPr marL="0" indent="0">
              <a:buNone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1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rtl="0" latinLnBrk="0">
              <a:spcBef>
                <a:spcPts val="0"/>
              </a:spcBef>
              <a:spcAft>
                <a:spcPts val="0"/>
              </a:spcAft>
            </a:pPr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54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8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00" dirty="0"/>
              <a:t>HOWARD</a:t>
            </a:r>
          </a:p>
          <a:p>
            <a:pPr algn="l">
              <a:buFont typeface="+mj-lt"/>
              <a:buAutoNum type="arabicPeriod"/>
            </a:pPr>
            <a:endParaRPr lang="en-US" sz="1200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9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endParaRPr lang="en-US" sz="12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3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4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75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0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may speak to the next slide or play this 17-minute video: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6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987F3-A471-4C5C-B1A6-D2186B66AB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99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B8947B-73DD-DEF3-2396-F1762DEC7C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9436" y="140889"/>
            <a:ext cx="496792" cy="4967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B8EC0E-46EF-90CA-D59F-07B6501A6D35}"/>
              </a:ext>
            </a:extLst>
          </p:cNvPr>
          <p:cNvCxnSpPr/>
          <p:nvPr userDrawn="1"/>
        </p:nvCxnSpPr>
        <p:spPr>
          <a:xfrm>
            <a:off x="0" y="800100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D91C93C6-3638-6FB1-2B24-EA5B59147371}"/>
              </a:ext>
            </a:extLst>
          </p:cNvPr>
          <p:cNvSpPr/>
          <p:nvPr userDrawn="1"/>
        </p:nvSpPr>
        <p:spPr>
          <a:xfrm>
            <a:off x="304800" y="6417470"/>
            <a:ext cx="342900" cy="440530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A6B96-1FA1-CDC5-B6FC-407D1AE2E4F7}"/>
              </a:ext>
            </a:extLst>
          </p:cNvPr>
          <p:cNvSpPr txBox="1"/>
          <p:nvPr userDrawn="1"/>
        </p:nvSpPr>
        <p:spPr>
          <a:xfrm>
            <a:off x="273844" y="6499236"/>
            <a:ext cx="404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65F5120-4DDD-4F6E-A8A3-6E457F860242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8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88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504" userDrawn="1">
          <p15:clr>
            <a:srgbClr val="F26B43"/>
          </p15:clr>
        </p15:guide>
        <p15:guide id="6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72D31-BAAB-927D-8F36-B561BC8C1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852719"/>
            <a:ext cx="1752600" cy="1752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FF78BA-9852-AE1F-A4BC-E9349B8896F0}"/>
              </a:ext>
            </a:extLst>
          </p:cNvPr>
          <p:cNvSpPr txBox="1"/>
          <p:nvPr/>
        </p:nvSpPr>
        <p:spPr>
          <a:xfrm>
            <a:off x="1812349" y="3126908"/>
            <a:ext cx="84677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/>
              <a:t>LICW </a:t>
            </a:r>
          </a:p>
          <a:p>
            <a:pPr algn="ctr"/>
            <a:r>
              <a:rPr lang="en-US" sz="3200" b="1" cap="all" dirty="0"/>
              <a:t>TEACHERS of Morse Code</a:t>
            </a:r>
          </a:p>
        </p:txBody>
      </p:sp>
    </p:spTree>
    <p:extLst>
      <p:ext uri="{BB962C8B-B14F-4D97-AF65-F5344CB8AC3E}">
        <p14:creationId xmlns:p14="http://schemas.microsoft.com/office/powerpoint/2010/main" val="329526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6D0C-8A5D-399F-4774-AD549380C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53A1A5-DB59-4E59-4C82-10A9975DDE41}"/>
              </a:ext>
            </a:extLst>
          </p:cNvPr>
          <p:cNvSpPr txBox="1"/>
          <p:nvPr/>
        </p:nvSpPr>
        <p:spPr>
          <a:xfrm>
            <a:off x="304800" y="1324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/>
              <a:t>Club 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42BF3E-B32B-0B70-4706-576E7EED924A}"/>
              </a:ext>
            </a:extLst>
          </p:cNvPr>
          <p:cNvSpPr txBox="1"/>
          <p:nvPr/>
        </p:nvSpPr>
        <p:spPr>
          <a:xfrm>
            <a:off x="688182" y="2059213"/>
            <a:ext cx="5741648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/>
              <a:t>LICW YouTube Channel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Newsletter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Facebook Page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This Week Podcast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Discord Server (Chat, Sked)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DMR: TGIF Network, Talk Group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B0A40B-21DE-5EE2-62CE-940B55306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127048"/>
            <a:ext cx="249794" cy="24979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A38B63A-0AC9-B34B-DD3E-5159BD37C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686868"/>
            <a:ext cx="249794" cy="24979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A8B02E4-1BC4-56CE-624C-7F5F1EA8D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3208588"/>
            <a:ext cx="249794" cy="2497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E5C49FE-18B3-DC8E-4046-9BF7ED27E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3730308"/>
            <a:ext cx="249794" cy="2497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DDACB01-0EFB-1F13-A042-85E41C4EE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281894"/>
            <a:ext cx="249794" cy="2497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A50DB2D-B036-D5CA-227E-F157FDB2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803614"/>
            <a:ext cx="249794" cy="2497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98A6D7-1969-429E-F638-C58E705B697E}"/>
              </a:ext>
            </a:extLst>
          </p:cNvPr>
          <p:cNvSpPr txBox="1"/>
          <p:nvPr/>
        </p:nvSpPr>
        <p:spPr>
          <a:xfrm>
            <a:off x="6429830" y="2059213"/>
            <a:ext cx="5741648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/>
              <a:t>LICW Dropbox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Groups.io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Morse Practice Page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</a:t>
            </a:r>
            <a:r>
              <a:rPr lang="en-US" sz="2000" b="1" dirty="0" err="1"/>
              <a:t>VBand</a:t>
            </a:r>
            <a:r>
              <a:rPr lang="en-US" sz="2000" b="1" dirty="0"/>
              <a:t> Channel Page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Challenge Page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LICW Academic Downloads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E60C2F5-7080-FF22-3A29-81A8D9A5E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2127048"/>
            <a:ext cx="249794" cy="2497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0EA6C02-141A-D1C2-B875-A16CBD0F3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2686868"/>
            <a:ext cx="249794" cy="2497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CEC4C57-C02D-1241-413B-A81AADA55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3208588"/>
            <a:ext cx="249794" cy="24979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13B3946-C6E1-3F4E-A5E3-3164C486B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3730308"/>
            <a:ext cx="249794" cy="2497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E44C14E-ED6E-FF02-9156-A1734D987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4281894"/>
            <a:ext cx="249794" cy="24979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1A02CB9-E50B-7C2F-FB8C-CBAF1E5AB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4803614"/>
            <a:ext cx="249794" cy="2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0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F55695-674A-393A-07C7-546B32189D76}"/>
              </a:ext>
            </a:extLst>
          </p:cNvPr>
          <p:cNvSpPr txBox="1"/>
          <p:nvPr/>
        </p:nvSpPr>
        <p:spPr>
          <a:xfrm>
            <a:off x="304800" y="1324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/>
              <a:t>Beyond Core Curriculum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A6D05-34A4-EC5D-3049-14F5F21CCA5F}"/>
              </a:ext>
            </a:extLst>
          </p:cNvPr>
          <p:cNvSpPr txBox="1"/>
          <p:nvPr/>
        </p:nvSpPr>
        <p:spPr>
          <a:xfrm>
            <a:off x="688182" y="1452761"/>
            <a:ext cx="574164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Intro to Club Resources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Foundational Classes</a:t>
            </a:r>
          </a:p>
          <a:p>
            <a:pPr marL="182880">
              <a:spcBef>
                <a:spcPts val="1200"/>
              </a:spcBef>
            </a:pPr>
            <a:r>
              <a:rPr lang="en-US" sz="2000" b="1" dirty="0"/>
              <a:t>Sending Prep</a:t>
            </a:r>
          </a:p>
          <a:p>
            <a:pPr marL="182880">
              <a:spcBef>
                <a:spcPts val="1200"/>
              </a:spcBef>
            </a:pPr>
            <a:r>
              <a:rPr lang="en-US" sz="2000" b="1" dirty="0"/>
              <a:t>Building Productive Practice Habits</a:t>
            </a:r>
          </a:p>
          <a:p>
            <a:pPr marL="182880">
              <a:spcBef>
                <a:spcPts val="1200"/>
              </a:spcBef>
            </a:pPr>
            <a:r>
              <a:rPr lang="en-US" sz="2000" b="1" dirty="0"/>
              <a:t>Sending Fundamentals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Women's Only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Hams with Disabilities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National Traffic System 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London Calling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Fun Friday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05F303-734C-E0BC-C467-EAC2309ED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1520596"/>
            <a:ext cx="249794" cy="24979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7B9CCB7-A24C-C55B-C14B-27D7C7AAF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1978816"/>
            <a:ext cx="249794" cy="24979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1BDA57D-7679-20BA-44D9-B339ACDA0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3810974"/>
            <a:ext cx="249794" cy="24979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67FA70F-3334-2FE4-BB2F-BE26FC749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269194"/>
            <a:ext cx="249794" cy="2497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06ED7D9-449F-D1EB-0B30-8BDA92CB8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727414"/>
            <a:ext cx="249794" cy="2497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4EC57DC-940B-0606-2212-79F4AD882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5191145"/>
            <a:ext cx="249794" cy="24979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8AADE82-2608-5A53-3731-ACA8DCF60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5649365"/>
            <a:ext cx="249794" cy="2497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76B69B-246F-D2AB-A0C7-D5AC64FE4AF6}"/>
              </a:ext>
            </a:extLst>
          </p:cNvPr>
          <p:cNvSpPr txBox="1"/>
          <p:nvPr/>
        </p:nvSpPr>
        <p:spPr>
          <a:xfrm>
            <a:off x="6463779" y="1452761"/>
            <a:ext cx="574164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/>
              <a:t>Gud Fists Sending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Essential Operating Subjects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Qualifying Runs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Code Buddy Program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CW Workshop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QSO Protocol 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Digital Talk Group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Internet CW – </a:t>
            </a:r>
            <a:r>
              <a:rPr lang="en-US" sz="2000" b="1" dirty="0" err="1"/>
              <a:t>VBand</a:t>
            </a:r>
            <a:endParaRPr lang="en-US" sz="2000" b="1" dirty="0"/>
          </a:p>
          <a:p>
            <a:pPr>
              <a:spcBef>
                <a:spcPts val="1200"/>
              </a:spcBef>
            </a:pPr>
            <a:r>
              <a:rPr lang="en-US" sz="2000" b="1" dirty="0"/>
              <a:t>CW Makers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1669858-DEC3-1DD5-5CD1-7EF34B9B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1520596"/>
            <a:ext cx="249794" cy="24979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2588953-6635-7B78-9918-049EBE2F5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1978816"/>
            <a:ext cx="249794" cy="2497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EB92CCB-341B-3398-18D0-1D44A98E9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3810974"/>
            <a:ext cx="249794" cy="24979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2110CB6-1D2B-DC4B-12AB-6BD30D95F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4269194"/>
            <a:ext cx="249794" cy="24979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15A1A6B-8839-16CA-20F4-EDE5B43FF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4727414"/>
            <a:ext cx="249794" cy="24979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0E3A887-7771-E381-6BBF-C9CE6922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5191145"/>
            <a:ext cx="249794" cy="24979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6A83569-8D3B-9835-A2A0-FD59E8A44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3355004"/>
            <a:ext cx="249794" cy="24979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7ED4DB2-78A7-95F7-0377-AD0324C72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2900767"/>
            <a:ext cx="249794" cy="24979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1B945314-75E9-E150-842E-91309062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3985" y="2451147"/>
            <a:ext cx="249794" cy="2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1CEB22-CC55-6938-DDA2-4C6086757FE0}"/>
              </a:ext>
            </a:extLst>
          </p:cNvPr>
          <p:cNvSpPr txBox="1"/>
          <p:nvPr/>
        </p:nvSpPr>
        <p:spPr>
          <a:xfrm>
            <a:off x="304800" y="1324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/>
              <a:t>Weekly Forums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EBFB5-B2DF-C7D0-B75C-B55D6009C2DF}"/>
              </a:ext>
            </a:extLst>
          </p:cNvPr>
          <p:cNvSpPr txBox="1"/>
          <p:nvPr/>
        </p:nvSpPr>
        <p:spPr>
          <a:xfrm>
            <a:off x="688182" y="1826984"/>
            <a:ext cx="574164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/>
              <a:t>Boat Anchors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QRP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Contesting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Technology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Antennas</a:t>
            </a:r>
          </a:p>
          <a:p>
            <a:pPr>
              <a:spcBef>
                <a:spcPts val="1800"/>
              </a:spcBef>
            </a:pPr>
            <a:r>
              <a:rPr lang="en-US" sz="2000" b="1" dirty="0" err="1"/>
              <a:t>DXpeditions</a:t>
            </a:r>
            <a:endParaRPr lang="en-US" sz="2000" b="1" dirty="0"/>
          </a:p>
          <a:p>
            <a:pPr>
              <a:spcBef>
                <a:spcPts val="1800"/>
              </a:spcBef>
            </a:pPr>
            <a:r>
              <a:rPr lang="en-US" sz="2000" b="1" dirty="0"/>
              <a:t>Historical Events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26B6BA6-2D06-9E7E-070E-5F48B0C93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1894819"/>
            <a:ext cx="249794" cy="24979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355115B-3B28-71F9-6AAD-28230FF6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454639"/>
            <a:ext cx="249794" cy="24979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84B54CF-69FC-0345-DB46-8C86B439C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976359"/>
            <a:ext cx="249794" cy="24979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2C6A578-CEBF-A7EE-5F95-748742658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3498079"/>
            <a:ext cx="249794" cy="24979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6EA19C-B180-8966-CEE6-A3A134F2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049665"/>
            <a:ext cx="249794" cy="24979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EEB4FC5-B117-F274-2471-B56568FB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571385"/>
            <a:ext cx="249794" cy="249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404C65-4F49-74A1-E974-48CEFF134B33}"/>
              </a:ext>
            </a:extLst>
          </p:cNvPr>
          <p:cNvSpPr txBox="1"/>
          <p:nvPr/>
        </p:nvSpPr>
        <p:spPr>
          <a:xfrm>
            <a:off x="6429830" y="1826984"/>
            <a:ext cx="574164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 err="1"/>
              <a:t>Morserino</a:t>
            </a:r>
            <a:r>
              <a:rPr lang="en-US" sz="2000" b="1" dirty="0"/>
              <a:t> Users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Satellites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POTA and SOTA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Wild About Bugs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Elmer 101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Portable Ops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Electronic Theory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4E7FA33-FA6C-FE25-2191-9D1FB1F7D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1894819"/>
            <a:ext cx="249794" cy="2497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E712535-B5A6-5015-573A-0DCA9BCF7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2454639"/>
            <a:ext cx="249794" cy="2497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72AFACA-0D23-7834-3E3E-C6DDBC6D1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2976359"/>
            <a:ext cx="249794" cy="2497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5DA8044-0B06-1EB9-2932-731BFF383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3498079"/>
            <a:ext cx="249794" cy="24979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433555F-43E6-1759-57C8-F62283531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4049665"/>
            <a:ext cx="249794" cy="24979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BD4958C-4F1D-3B56-646E-0B7912218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4571385"/>
            <a:ext cx="249794" cy="2497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0FDD083F-9FBC-D90F-E9B0-6FAFCEC36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5093105"/>
            <a:ext cx="249794" cy="2497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0485197-3D42-6F4F-163C-BC21D9D15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036" y="5127910"/>
            <a:ext cx="249794" cy="2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69A03-DA20-011B-BED9-19C3F386CDAB}"/>
              </a:ext>
            </a:extLst>
          </p:cNvPr>
          <p:cNvSpPr txBox="1"/>
          <p:nvPr/>
        </p:nvSpPr>
        <p:spPr>
          <a:xfrm>
            <a:off x="304800" y="132487"/>
            <a:ext cx="8267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cap="all" dirty="0"/>
              <a:t>OVER 400 </a:t>
            </a:r>
            <a:r>
              <a:rPr lang="en-US" sz="3600" b="1" cap="all" dirty="0" err="1"/>
              <a:t>Yl’s</a:t>
            </a:r>
            <a:endParaRPr lang="en-US" sz="3600" b="1" cap="al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565AD3-196E-F282-85FD-876AFEF250A0}"/>
              </a:ext>
            </a:extLst>
          </p:cNvPr>
          <p:cNvSpPr txBox="1"/>
          <p:nvPr/>
        </p:nvSpPr>
        <p:spPr>
          <a:xfrm>
            <a:off x="688182" y="1973014"/>
            <a:ext cx="599836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b="1" dirty="0"/>
              <a:t>Instructors</a:t>
            </a:r>
          </a:p>
          <a:p>
            <a:pPr>
              <a:spcBef>
                <a:spcPts val="1800"/>
              </a:spcBef>
            </a:pPr>
            <a:r>
              <a:rPr lang="en-US" sz="2800" b="1" dirty="0"/>
              <a:t>Moderators</a:t>
            </a:r>
          </a:p>
          <a:p>
            <a:pPr>
              <a:spcBef>
                <a:spcPts val="1800"/>
              </a:spcBef>
            </a:pPr>
            <a:r>
              <a:rPr lang="en-US" sz="2800" b="1" dirty="0"/>
              <a:t>Other leadership roles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7F2CE72-E0D0-629F-7BD4-B7321A8A7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134284"/>
            <a:ext cx="249794" cy="24979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3F20A14-EDC0-1060-2C67-7ED30EF6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761652"/>
            <a:ext cx="249794" cy="24979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D4FB1AF-1F51-EE38-DEE8-AE174E241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3433156"/>
            <a:ext cx="249794" cy="249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B7CB81-C5DD-6500-62BB-E55B30789106}"/>
              </a:ext>
            </a:extLst>
          </p:cNvPr>
          <p:cNvSpPr txBox="1"/>
          <p:nvPr/>
        </p:nvSpPr>
        <p:spPr>
          <a:xfrm>
            <a:off x="0" y="4788828"/>
            <a:ext cx="59983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1"/>
                </a:solidFill>
              </a:rPr>
              <a:t>Cathy W4CMG &amp; Anne KC9YL accepting award on behalf of LICW</a:t>
            </a:r>
          </a:p>
        </p:txBody>
      </p:sp>
      <p:pic>
        <p:nvPicPr>
          <p:cNvPr id="11" name="Picture 10" descr="A person holding a plaque&#10;&#10;Description automatically generated">
            <a:extLst>
              <a:ext uri="{FF2B5EF4-FFF2-40B4-BE49-F238E27FC236}">
                <a16:creationId xmlns:a16="http://schemas.microsoft.com/office/drawing/2014/main" id="{575ECC4A-41A5-8E7F-964D-ED5A4D574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284" y="1105941"/>
            <a:ext cx="5317061" cy="51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36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DAA671-C57F-7185-2687-F7A85DD85AB4}"/>
              </a:ext>
            </a:extLst>
          </p:cNvPr>
          <p:cNvSpPr txBox="1"/>
          <p:nvPr/>
        </p:nvSpPr>
        <p:spPr>
          <a:xfrm>
            <a:off x="304799" y="132487"/>
            <a:ext cx="10102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DEDICATED TO ACCESSIBILITY</a:t>
            </a:r>
            <a:endParaRPr lang="en-US" sz="3600" b="1" cap="al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2030C-1AD2-A1F5-34E9-4626317F1452}"/>
              </a:ext>
            </a:extLst>
          </p:cNvPr>
          <p:cNvSpPr txBox="1"/>
          <p:nvPr/>
        </p:nvSpPr>
        <p:spPr>
          <a:xfrm>
            <a:off x="438388" y="930364"/>
            <a:ext cx="5998368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b="1" dirty="0"/>
              <a:t>CW for the Hearing Impaired – </a:t>
            </a:r>
            <a:r>
              <a:rPr lang="en-US" sz="2800" dirty="0"/>
              <a:t>LICW Haptic Assist augmenting sound with vibration and light. Supported by the Morse Practice Page and by Kurt </a:t>
            </a:r>
            <a:r>
              <a:rPr lang="en-US" sz="2800" dirty="0" err="1"/>
              <a:t>Zoglmann</a:t>
            </a:r>
            <a:r>
              <a:rPr lang="en-US" sz="2800" dirty="0"/>
              <a:t> (The Morse Ninja)</a:t>
            </a:r>
          </a:p>
          <a:p>
            <a:pPr>
              <a:spcBef>
                <a:spcPts val="1800"/>
              </a:spcBef>
            </a:pPr>
            <a:r>
              <a:rPr lang="en-US" sz="2800" b="1" dirty="0"/>
              <a:t>CW for the Visually Impaired – </a:t>
            </a:r>
            <a:r>
              <a:rPr lang="en-US" sz="2800" dirty="0"/>
              <a:t>LICW Docs, Website, Practice Page optimized for screen readers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5B54AD-6395-A9C7-9319-136EB866B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902" y="1077553"/>
            <a:ext cx="249794" cy="24979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D40807C-6493-A6EC-E913-06A0F4C3F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902" y="3884836"/>
            <a:ext cx="249794" cy="24979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C257699-B6E1-A2D5-F827-AF7EC83BE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902" y="5349226"/>
            <a:ext cx="249794" cy="249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39D402-53D1-AF44-BE46-6059FFE7A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306" y="783466"/>
            <a:ext cx="5273987" cy="6074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8F0DC1-8B0F-A34B-96EB-EFE6402ECA0F}"/>
              </a:ext>
            </a:extLst>
          </p:cNvPr>
          <p:cNvSpPr txBox="1"/>
          <p:nvPr/>
        </p:nvSpPr>
        <p:spPr>
          <a:xfrm>
            <a:off x="460380" y="4758716"/>
            <a:ext cx="54192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1" dirty="0"/>
          </a:p>
          <a:p>
            <a:r>
              <a:rPr lang="en-US" sz="2800" b="1" dirty="0"/>
              <a:t>Pilot Program for Autistic Adult – </a:t>
            </a:r>
            <a:r>
              <a:rPr lang="en-US" sz="2800" dirty="0"/>
              <a:t>Mother and adult child using CW to communicate</a:t>
            </a: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131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9E8CB6-2827-3DB7-D320-CA76A2A49260}"/>
              </a:ext>
            </a:extLst>
          </p:cNvPr>
          <p:cNvSpPr txBox="1"/>
          <p:nvPr/>
        </p:nvSpPr>
        <p:spPr>
          <a:xfrm>
            <a:off x="304800" y="1324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/>
              <a:t>Kids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5D0E1-BEC1-C6CF-71C3-40E450831678}"/>
              </a:ext>
            </a:extLst>
          </p:cNvPr>
          <p:cNvSpPr txBox="1"/>
          <p:nvPr/>
        </p:nvSpPr>
        <p:spPr>
          <a:xfrm>
            <a:off x="688182" y="2017710"/>
            <a:ext cx="59983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/>
              <a:t>Developed during COVID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Ages 5 to 17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6BA1ECC-7CA3-07E5-C2A4-566E418B5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103435"/>
            <a:ext cx="249794" cy="24979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A02FB36-F315-26C1-6AD0-7F941179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614884"/>
            <a:ext cx="249794" cy="249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38D161-BADF-66C3-CAAE-3C8584D536DC}"/>
              </a:ext>
            </a:extLst>
          </p:cNvPr>
          <p:cNvSpPr txBox="1"/>
          <p:nvPr/>
        </p:nvSpPr>
        <p:spPr>
          <a:xfrm>
            <a:off x="688182" y="3108960"/>
            <a:ext cx="599836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/>
              <a:t>Half of our students are girls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Students from U.S., Canada, U.K., and Hungary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Adult curriculum modified for how kids learn</a:t>
            </a:r>
          </a:p>
          <a:p>
            <a:pPr>
              <a:spcBef>
                <a:spcPts val="1800"/>
              </a:spcBef>
            </a:pPr>
            <a:r>
              <a:rPr lang="en-US" sz="2000" b="1" dirty="0"/>
              <a:t>Over 600 kids have learned CW so far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AC4D5B3-0573-7C57-D173-272BAF31A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3209925"/>
            <a:ext cx="249794" cy="24979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521B9D1-CD98-F483-23BE-62A8259F9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3733566"/>
            <a:ext cx="249794" cy="24979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06DFBA-AF03-907D-486E-9520BAAE2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297700"/>
            <a:ext cx="249794" cy="24979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280E3F2-CA89-3485-5B0E-1265E6397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813066"/>
            <a:ext cx="249794" cy="249794"/>
          </a:xfrm>
          <a:prstGeom prst="rect">
            <a:avLst/>
          </a:prstGeom>
        </p:spPr>
      </p:pic>
      <p:pic>
        <p:nvPicPr>
          <p:cNvPr id="12" name="officeArt object" descr="officeArt object">
            <a:extLst>
              <a:ext uri="{FF2B5EF4-FFF2-40B4-BE49-F238E27FC236}">
                <a16:creationId xmlns:a16="http://schemas.microsoft.com/office/drawing/2014/main" id="{D07CCA8F-C36E-D58C-39EF-6189C45BF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603" y="1164042"/>
            <a:ext cx="4273699" cy="52009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069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0E9B3-017A-12EE-C115-F1EC571BAFA2}"/>
              </a:ext>
            </a:extLst>
          </p:cNvPr>
          <p:cNvSpPr txBox="1"/>
          <p:nvPr/>
        </p:nvSpPr>
        <p:spPr>
          <a:xfrm>
            <a:off x="304799" y="132487"/>
            <a:ext cx="11103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1282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306940-793E-E673-BAEA-1350E9E846C0}"/>
              </a:ext>
            </a:extLst>
          </p:cNvPr>
          <p:cNvSpPr txBox="1"/>
          <p:nvPr/>
        </p:nvSpPr>
        <p:spPr>
          <a:xfrm>
            <a:off x="304799" y="132487"/>
            <a:ext cx="9537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cap="all" dirty="0"/>
              <a:t>THE Renaissance of Morse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0252D2-C1BE-4636-2344-49371AE994C1}"/>
              </a:ext>
            </a:extLst>
          </p:cNvPr>
          <p:cNvSpPr txBox="1"/>
          <p:nvPr/>
        </p:nvSpPr>
        <p:spPr>
          <a:xfrm>
            <a:off x="674327" y="1180941"/>
            <a:ext cx="11329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Morse Code was 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primarily used for long-distance communication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A445-B555-0202-45C9-36E659C892A4}"/>
              </a:ext>
            </a:extLst>
          </p:cNvPr>
          <p:cNvSpPr txBox="1"/>
          <p:nvPr/>
        </p:nvSpPr>
        <p:spPr>
          <a:xfrm>
            <a:off x="443943" y="1704161"/>
            <a:ext cx="1001969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essages sent over </a:t>
            </a:r>
          </a:p>
          <a:p>
            <a:pPr marL="64008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elegraph lines</a:t>
            </a:r>
          </a:p>
          <a:p>
            <a:pPr marL="64008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adio waves</a:t>
            </a:r>
          </a:p>
          <a:p>
            <a:pPr marL="64008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ight signals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Telegraphy: (mid-1800s to early 1900s) The original use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Maritime: Ships used it to communicate at sea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Military: Widely used during both World Wars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Aviation and Navigation: Airports and beacon identifiers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Amateur Radio: </a:t>
            </a:r>
            <a:r>
              <a:rPr lang="en-US" sz="2400" dirty="0">
                <a:solidFill>
                  <a:srgbClr val="000000"/>
                </a:solidFill>
              </a:rPr>
              <a:t>H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</a:rPr>
              <a:t>obby and emergency communication</a:t>
            </a:r>
          </a:p>
          <a:p>
            <a:pPr>
              <a:spcBef>
                <a:spcPts val="2400"/>
              </a:spcBef>
            </a:pPr>
            <a:endParaRPr lang="en-US" sz="2400" dirty="0"/>
          </a:p>
          <a:p>
            <a:pPr marL="640080" lvl="1" indent="-18288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873D235-FFBF-E068-76E4-5137B9538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1319345"/>
            <a:ext cx="249794" cy="249794"/>
          </a:xfrm>
          <a:prstGeom prst="rect">
            <a:avLst/>
          </a:prstGeom>
        </p:spPr>
      </p:pic>
      <p:pic>
        <p:nvPicPr>
          <p:cNvPr id="1028" name="Picture 4" descr="Progress of the Century (19th century): Morse Telegraphy, Dawn Boat, Train, etc. by Unknown artist">
            <a:extLst>
              <a:ext uri="{FF2B5EF4-FFF2-40B4-BE49-F238E27FC236}">
                <a16:creationId xmlns:a16="http://schemas.microsoft.com/office/drawing/2014/main" id="{A0D00BFA-B22F-AA42-A08D-AE2FA15D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74" y="1716259"/>
            <a:ext cx="3701929" cy="44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6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306940-793E-E673-BAEA-1350E9E846C0}"/>
              </a:ext>
            </a:extLst>
          </p:cNvPr>
          <p:cNvSpPr txBox="1"/>
          <p:nvPr/>
        </p:nvSpPr>
        <p:spPr>
          <a:xfrm>
            <a:off x="304799" y="132487"/>
            <a:ext cx="9537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cap="all" dirty="0"/>
              <a:t>THE Renaissance of Morse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0252D2-C1BE-4636-2344-49371AE994C1}"/>
              </a:ext>
            </a:extLst>
          </p:cNvPr>
          <p:cNvSpPr txBox="1"/>
          <p:nvPr/>
        </p:nvSpPr>
        <p:spPr>
          <a:xfrm>
            <a:off x="674327" y="1180941"/>
            <a:ext cx="113292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/>
              <a:t>Morse Code requirement was removed by the FCC in 2007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A445-B555-0202-45C9-36E659C892A4}"/>
              </a:ext>
            </a:extLst>
          </p:cNvPr>
          <p:cNvSpPr txBox="1"/>
          <p:nvPr/>
        </p:nvSpPr>
        <p:spPr>
          <a:xfrm>
            <a:off x="434963" y="1758592"/>
            <a:ext cx="11503818" cy="4755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Many predicted Morse Code would fade into obscurity</a:t>
            </a:r>
            <a:endParaRPr lang="en-US" sz="2800" i="0" u="none" strike="noStrike" dirty="0">
              <a:solidFill>
                <a:srgbClr val="000000"/>
              </a:solidFill>
              <a:effectLst/>
            </a:endParaRP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I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</a:rPr>
              <a:t>nstead, there’s been a remarkable resurgence </a:t>
            </a:r>
          </a:p>
          <a:p>
            <a:pPr marL="182880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O</a:t>
            </a:r>
            <a:r>
              <a:rPr lang="en-US" sz="2800" i="0" u="none" strike="noStrike" dirty="0">
                <a:solidFill>
                  <a:srgbClr val="000000"/>
                </a:solidFill>
                <a:effectLst/>
              </a:rPr>
              <a:t>ver 100 new members join LICW each month to learn or improve</a:t>
            </a:r>
            <a:endParaRPr lang="en-US" sz="2800" dirty="0">
              <a:solidFill>
                <a:srgbClr val="000000"/>
              </a:solidFill>
            </a:endParaRPr>
          </a:p>
          <a:p>
            <a:pPr marL="64008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i="0" u="none" strike="noStrike" dirty="0">
                <a:solidFill>
                  <a:srgbClr val="000000"/>
                </a:solidFill>
                <a:effectLst/>
              </a:rPr>
              <a:t>Efficiency and Reliability</a:t>
            </a:r>
          </a:p>
          <a:p>
            <a:pPr marL="64008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i="0" u="none" strike="noStrike" dirty="0">
                <a:solidFill>
                  <a:srgbClr val="000000"/>
                </a:solidFill>
                <a:effectLst/>
              </a:rPr>
              <a:t>Nostalgia and Tradition</a:t>
            </a:r>
          </a:p>
          <a:p>
            <a:pPr marL="64008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i="0" u="none" strike="noStrike" dirty="0">
                <a:solidFill>
                  <a:srgbClr val="000000"/>
                </a:solidFill>
                <a:effectLst/>
              </a:rPr>
              <a:t>Emergency Preparedness</a:t>
            </a:r>
          </a:p>
          <a:p>
            <a:pPr marL="64008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i="0" u="none" strike="noStrike" dirty="0">
                <a:solidFill>
                  <a:srgbClr val="000000"/>
                </a:solidFill>
                <a:effectLst/>
              </a:rPr>
              <a:t>Competitions</a:t>
            </a:r>
          </a:p>
          <a:p>
            <a:pPr marL="640080" lvl="1" indent="-18288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Portability (SOTA/POTA)</a:t>
            </a:r>
            <a:endParaRPr lang="en-US" sz="2800" dirty="0"/>
          </a:p>
          <a:p>
            <a:pPr lvl="1">
              <a:spcBef>
                <a:spcPts val="2400"/>
              </a:spcBef>
            </a:pPr>
            <a:endParaRPr lang="en-US" sz="2400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873D235-FFBF-E068-76E4-5137B9538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1319345"/>
            <a:ext cx="249794" cy="249794"/>
          </a:xfrm>
          <a:prstGeom prst="rect">
            <a:avLst/>
          </a:prstGeom>
        </p:spPr>
      </p:pic>
      <p:pic>
        <p:nvPicPr>
          <p:cNvPr id="7" name="Picture 6" descr="A person taking a selfie with a goat&#10;&#10;Description automatically generated">
            <a:extLst>
              <a:ext uri="{FF2B5EF4-FFF2-40B4-BE49-F238E27FC236}">
                <a16:creationId xmlns:a16="http://schemas.microsoft.com/office/drawing/2014/main" id="{35F16AF8-F51E-F249-9C87-CF84C479E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121" y="3302868"/>
            <a:ext cx="5084324" cy="2859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363AA-A70B-7B47-8EEE-7E1C860F576E}"/>
              </a:ext>
            </a:extLst>
          </p:cNvPr>
          <p:cNvSpPr txBox="1"/>
          <p:nvPr/>
        </p:nvSpPr>
        <p:spPr>
          <a:xfrm>
            <a:off x="5915237" y="6213448"/>
            <a:ext cx="4720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Jim N0IPA activating Mt. Sherman 14,000’</a:t>
            </a:r>
          </a:p>
        </p:txBody>
      </p:sp>
    </p:spTree>
    <p:extLst>
      <p:ext uri="{BB962C8B-B14F-4D97-AF65-F5344CB8AC3E}">
        <p14:creationId xmlns:p14="http://schemas.microsoft.com/office/powerpoint/2010/main" val="107784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FE44A4-8AFE-491E-89D4-DF17FDB2700F}"/>
              </a:ext>
            </a:extLst>
          </p:cNvPr>
          <p:cNvSpPr/>
          <p:nvPr/>
        </p:nvSpPr>
        <p:spPr>
          <a:xfrm>
            <a:off x="0" y="1833336"/>
            <a:ext cx="8146473" cy="3991428"/>
          </a:xfrm>
          <a:prstGeom prst="rect">
            <a:avLst/>
          </a:prstGeom>
          <a:solidFill>
            <a:srgbClr val="E2AA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070369-E301-574C-25A5-84D9F8DFB149}"/>
              </a:ext>
            </a:extLst>
          </p:cNvPr>
          <p:cNvSpPr txBox="1"/>
          <p:nvPr/>
        </p:nvSpPr>
        <p:spPr>
          <a:xfrm>
            <a:off x="304799" y="132487"/>
            <a:ext cx="9071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cap="all" dirty="0"/>
              <a:t>WHY learn morse code?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730B571-77A9-3A63-FA5A-F71625362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323014"/>
            <a:ext cx="249794" cy="249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311C8-59BF-0C99-F4C9-07D3A520B901}"/>
              </a:ext>
            </a:extLst>
          </p:cNvPr>
          <p:cNvSpPr txBox="1"/>
          <p:nvPr/>
        </p:nvSpPr>
        <p:spPr>
          <a:xfrm>
            <a:off x="854436" y="2186301"/>
            <a:ext cx="7042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Very efficient method of communicating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21647-6D44-F3D3-89B4-45301F042DE7}"/>
              </a:ext>
            </a:extLst>
          </p:cNvPr>
          <p:cNvSpPr txBox="1"/>
          <p:nvPr/>
        </p:nvSpPr>
        <p:spPr>
          <a:xfrm>
            <a:off x="854436" y="2841139"/>
            <a:ext cx="943371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800" b="1" dirty="0"/>
              <a:t>It can be very rewarding</a:t>
            </a:r>
          </a:p>
          <a:p>
            <a:pPr>
              <a:spcBef>
                <a:spcPts val="1800"/>
              </a:spcBef>
            </a:pPr>
            <a:r>
              <a:rPr lang="en-US" sz="2800" b="1" dirty="0"/>
              <a:t>Amazing people, lasting friendships</a:t>
            </a:r>
          </a:p>
          <a:p>
            <a:pPr>
              <a:spcBef>
                <a:spcPts val="1800"/>
              </a:spcBef>
            </a:pPr>
            <a:r>
              <a:rPr lang="en-US" sz="2800" b="1" dirty="0"/>
              <a:t>A welcoming community</a:t>
            </a:r>
          </a:p>
          <a:p>
            <a:pPr>
              <a:spcBef>
                <a:spcPts val="1800"/>
              </a:spcBef>
            </a:pPr>
            <a:r>
              <a:rPr lang="en-US" sz="2800" b="1" dirty="0"/>
              <a:t>IT’S FUN!</a:t>
            </a:r>
          </a:p>
          <a:p>
            <a:pPr>
              <a:spcBef>
                <a:spcPts val="1800"/>
              </a:spcBef>
            </a:pPr>
            <a:endParaRPr lang="en-US" sz="2800" b="1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9F3C676-22C7-453F-626B-51B94555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2113" y="2995394"/>
            <a:ext cx="249794" cy="2497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FB69126-FE89-D495-D8E9-A8A64D3DF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6" y="3630348"/>
            <a:ext cx="249794" cy="24979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DE81DE9-3BC9-514C-BFCC-2B6C5097F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6" y="4941178"/>
            <a:ext cx="249794" cy="24979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533CFC6-B7FC-AA0B-D81E-CC3F2C616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07"/>
          <a:stretch/>
        </p:blipFill>
        <p:spPr bwMode="auto">
          <a:xfrm>
            <a:off x="8108950" y="1390650"/>
            <a:ext cx="40259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5301F8-228A-DB5D-8525-6654B9DD518C}"/>
              </a:ext>
            </a:extLst>
          </p:cNvPr>
          <p:cNvSpPr txBox="1"/>
          <p:nvPr/>
        </p:nvSpPr>
        <p:spPr>
          <a:xfrm>
            <a:off x="11371810" y="6381469"/>
            <a:ext cx="63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DZ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7FB59F2-CF6F-5CF0-4D2B-527DE3398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6" y="4301292"/>
            <a:ext cx="249794" cy="24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5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CE529F-D051-A870-37D5-5E5D1A536F4C}"/>
              </a:ext>
            </a:extLst>
          </p:cNvPr>
          <p:cNvSpPr txBox="1"/>
          <p:nvPr/>
        </p:nvSpPr>
        <p:spPr>
          <a:xfrm>
            <a:off x="304800" y="1324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/>
              <a:t>What Are We Saying in Morse Code?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9E51E-1AF7-FF30-C29E-E76DE143A60F}"/>
              </a:ext>
            </a:extLst>
          </p:cNvPr>
          <p:cNvSpPr txBox="1"/>
          <p:nvPr/>
        </p:nvSpPr>
        <p:spPr>
          <a:xfrm>
            <a:off x="688181" y="1840783"/>
            <a:ext cx="636720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Messages can be simple to conversational</a:t>
            </a:r>
          </a:p>
          <a:p>
            <a:pPr>
              <a:spcBef>
                <a:spcPts val="1800"/>
              </a:spcBef>
            </a:pPr>
            <a:r>
              <a:rPr lang="en-US" sz="2400" b="1" dirty="0"/>
              <a:t>The Exchange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EC255-4F64-D5D8-8197-D83FCE80F431}"/>
              </a:ext>
            </a:extLst>
          </p:cNvPr>
          <p:cNvSpPr txBox="1"/>
          <p:nvPr/>
        </p:nvSpPr>
        <p:spPr>
          <a:xfrm>
            <a:off x="688182" y="2923036"/>
            <a:ext cx="6102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vs.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Often just a signal report and our 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BCF41-1BF1-8615-66ED-FC0075B2577E}"/>
              </a:ext>
            </a:extLst>
          </p:cNvPr>
          <p:cNvSpPr txBox="1"/>
          <p:nvPr/>
        </p:nvSpPr>
        <p:spPr>
          <a:xfrm>
            <a:off x="967582" y="3523828"/>
            <a:ext cx="2448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POTA, SOTA, DX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19C93-A638-750C-7CFE-8A1CC3D7EDA4}"/>
              </a:ext>
            </a:extLst>
          </p:cNvPr>
          <p:cNvSpPr txBox="1"/>
          <p:nvPr/>
        </p:nvSpPr>
        <p:spPr>
          <a:xfrm>
            <a:off x="688182" y="4170159"/>
            <a:ext cx="5865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Standard QSO (Conversational)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1A652-B5F8-C555-B1D8-1DA90C4D2DB1}"/>
              </a:ext>
            </a:extLst>
          </p:cNvPr>
          <p:cNvSpPr txBox="1"/>
          <p:nvPr/>
        </p:nvSpPr>
        <p:spPr>
          <a:xfrm>
            <a:off x="688182" y="4589188"/>
            <a:ext cx="6539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1st exchange: RST (signal report), QTH (location),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2nd exchange: Rig (radio), Antenna,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Ending: A polite goodbye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6DBCB60-20D5-6500-D67D-17D3F149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1904674"/>
            <a:ext cx="249794" cy="2497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389072F-7323-C978-1950-9DF51B350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2554028"/>
            <a:ext cx="249794" cy="24979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39F396E-82AF-8C60-03D8-D9B0E8208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4229928"/>
            <a:ext cx="249794" cy="2497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D7E289-1EA7-4285-10B8-7809C60DB45F}"/>
              </a:ext>
            </a:extLst>
          </p:cNvPr>
          <p:cNvSpPr/>
          <p:nvPr/>
        </p:nvSpPr>
        <p:spPr>
          <a:xfrm>
            <a:off x="7480437" y="1314450"/>
            <a:ext cx="4406763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3000" sy="103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89C01D-6B31-1107-6E18-B6FBBD02E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108" y="1464473"/>
            <a:ext cx="4323420" cy="44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13C86-C298-1482-7414-86C9A8FFD0DB}"/>
              </a:ext>
            </a:extLst>
          </p:cNvPr>
          <p:cNvSpPr txBox="1"/>
          <p:nvPr/>
        </p:nvSpPr>
        <p:spPr>
          <a:xfrm>
            <a:off x="304800" y="1324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/>
              <a:t>Is It Hard to Learn Morse Code?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0AA03-EAD2-4BC5-12E5-BA794BBAE713}"/>
              </a:ext>
            </a:extLst>
          </p:cNvPr>
          <p:cNvSpPr txBox="1"/>
          <p:nvPr/>
        </p:nvSpPr>
        <p:spPr>
          <a:xfrm>
            <a:off x="1218886" y="1746332"/>
            <a:ext cx="2456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800"/>
              </a:spcBef>
            </a:pPr>
            <a:r>
              <a:rPr lang="en-US" sz="2000" b="1" dirty="0"/>
              <a:t>Commitment of time is required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41591-A4D0-1C1B-B0A6-9DB1AF8A69AD}"/>
              </a:ext>
            </a:extLst>
          </p:cNvPr>
          <p:cNvSpPr txBox="1"/>
          <p:nvPr/>
        </p:nvSpPr>
        <p:spPr>
          <a:xfrm>
            <a:off x="1689879" y="2454218"/>
            <a:ext cx="1985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Achievable!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DC2853-8866-E751-9B78-97D12F511382}"/>
              </a:ext>
            </a:extLst>
          </p:cNvPr>
          <p:cNvGrpSpPr/>
          <p:nvPr/>
        </p:nvGrpSpPr>
        <p:grpSpPr>
          <a:xfrm>
            <a:off x="3920331" y="1986303"/>
            <a:ext cx="4351338" cy="3472890"/>
            <a:chOff x="5857563" y="3104522"/>
            <a:chExt cx="7875254" cy="62854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9217A5-C360-8D68-653A-0B0642F8114A}"/>
                </a:ext>
              </a:extLst>
            </p:cNvPr>
            <p:cNvGrpSpPr/>
            <p:nvPr/>
          </p:nvGrpSpPr>
          <p:grpSpPr>
            <a:xfrm>
              <a:off x="5857563" y="3518585"/>
              <a:ext cx="1787284" cy="605181"/>
              <a:chOff x="2925773" y="2095999"/>
              <a:chExt cx="1502507" cy="508754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BD9760B-2D72-04C9-3F23-426B3D2910BC}"/>
                  </a:ext>
                </a:extLst>
              </p:cNvPr>
              <p:cNvCxnSpPr/>
              <p:nvPr/>
            </p:nvCxnSpPr>
            <p:spPr>
              <a:xfrm flipH="1" flipV="1">
                <a:off x="3919525" y="2095999"/>
                <a:ext cx="508755" cy="508754"/>
              </a:xfrm>
              <a:prstGeom prst="line">
                <a:avLst/>
              </a:prstGeom>
              <a:ln w="63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12A9F8F9-DB0B-C0D0-EE62-EEA7F58636F7}"/>
                  </a:ext>
                </a:extLst>
              </p:cNvPr>
              <p:cNvCxnSpPr/>
              <p:nvPr/>
            </p:nvCxnSpPr>
            <p:spPr>
              <a:xfrm flipH="1">
                <a:off x="2925773" y="2095999"/>
                <a:ext cx="994615" cy="0"/>
              </a:xfrm>
              <a:prstGeom prst="straightConnector1">
                <a:avLst/>
              </a:prstGeom>
              <a:ln w="6350">
                <a:solidFill>
                  <a:schemeClr val="accent4"/>
                </a:soli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ABD6C04-FA70-B7C5-FD49-F3EC6FFCE537}"/>
                </a:ext>
              </a:extLst>
            </p:cNvPr>
            <p:cNvGrpSpPr/>
            <p:nvPr/>
          </p:nvGrpSpPr>
          <p:grpSpPr>
            <a:xfrm flipH="1">
              <a:off x="11991272" y="3518584"/>
              <a:ext cx="1741545" cy="559443"/>
              <a:chOff x="2925773" y="2095999"/>
              <a:chExt cx="1464056" cy="470304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03482E3-9BCE-3941-22D6-D6AAE90A8485}"/>
                  </a:ext>
                </a:extLst>
              </p:cNvPr>
              <p:cNvCxnSpPr/>
              <p:nvPr/>
            </p:nvCxnSpPr>
            <p:spPr>
              <a:xfrm flipH="1" flipV="1">
                <a:off x="3919525" y="2095999"/>
                <a:ext cx="470304" cy="470304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880FEA33-C546-9425-1FEA-6ACCC70CAE7B}"/>
                  </a:ext>
                </a:extLst>
              </p:cNvPr>
              <p:cNvCxnSpPr/>
              <p:nvPr/>
            </p:nvCxnSpPr>
            <p:spPr>
              <a:xfrm flipH="1">
                <a:off x="2925773" y="2095999"/>
                <a:ext cx="994615" cy="0"/>
              </a:xfrm>
              <a:prstGeom prst="straightConnector1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D6D1149-F408-B943-AF2C-12C451559CCE}"/>
                </a:ext>
              </a:extLst>
            </p:cNvPr>
            <p:cNvGrpSpPr/>
            <p:nvPr/>
          </p:nvGrpSpPr>
          <p:grpSpPr>
            <a:xfrm rot="10800000">
              <a:off x="11991272" y="8430994"/>
              <a:ext cx="1741545" cy="559443"/>
              <a:chOff x="2925773" y="2095999"/>
              <a:chExt cx="1464056" cy="470304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79E92DC-F27F-1206-868B-121178374001}"/>
                  </a:ext>
                </a:extLst>
              </p:cNvPr>
              <p:cNvCxnSpPr/>
              <p:nvPr/>
            </p:nvCxnSpPr>
            <p:spPr>
              <a:xfrm rot="10800000">
                <a:off x="3919525" y="2095999"/>
                <a:ext cx="470304" cy="470304"/>
              </a:xfrm>
              <a:prstGeom prst="line">
                <a:avLst/>
              </a:prstGeom>
              <a:ln w="63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F2F64AF-F60F-71CF-488B-4452A1ABCAD8}"/>
                  </a:ext>
                </a:extLst>
              </p:cNvPr>
              <p:cNvCxnSpPr/>
              <p:nvPr/>
            </p:nvCxnSpPr>
            <p:spPr>
              <a:xfrm flipH="1">
                <a:off x="2925773" y="2095999"/>
                <a:ext cx="994615" cy="0"/>
              </a:xfrm>
              <a:prstGeom prst="straightConnector1">
                <a:avLst/>
              </a:prstGeom>
              <a:ln w="6350">
                <a:solidFill>
                  <a:schemeClr val="accent4"/>
                </a:soli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608F6B-A47C-C3C5-095A-6A08D0F691F7}"/>
                </a:ext>
              </a:extLst>
            </p:cNvPr>
            <p:cNvGrpSpPr/>
            <p:nvPr/>
          </p:nvGrpSpPr>
          <p:grpSpPr>
            <a:xfrm rot="10800000" flipH="1">
              <a:off x="5857563" y="8385255"/>
              <a:ext cx="1787284" cy="605182"/>
              <a:chOff x="2925773" y="2095999"/>
              <a:chExt cx="1502507" cy="508755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F0C3028-804A-E456-69C7-8AAAC9D89A32}"/>
                  </a:ext>
                </a:extLst>
              </p:cNvPr>
              <p:cNvCxnSpPr/>
              <p:nvPr/>
            </p:nvCxnSpPr>
            <p:spPr>
              <a:xfrm rot="10800000">
                <a:off x="3919525" y="2095999"/>
                <a:ext cx="508755" cy="508755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819B3716-862F-8E16-5D70-C06C0FE2038A}"/>
                  </a:ext>
                </a:extLst>
              </p:cNvPr>
              <p:cNvCxnSpPr/>
              <p:nvPr/>
            </p:nvCxnSpPr>
            <p:spPr>
              <a:xfrm flipH="1">
                <a:off x="2925773" y="2095999"/>
                <a:ext cx="994615" cy="0"/>
              </a:xfrm>
              <a:prstGeom prst="straightConnector1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7F81B-F24B-78D9-93EB-C2D423626DDE}"/>
                </a:ext>
              </a:extLst>
            </p:cNvPr>
            <p:cNvGrpSpPr/>
            <p:nvPr/>
          </p:nvGrpSpPr>
          <p:grpSpPr>
            <a:xfrm>
              <a:off x="6652627" y="3104522"/>
              <a:ext cx="6283010" cy="6285401"/>
              <a:chOff x="6652627" y="3104522"/>
              <a:chExt cx="6283010" cy="6285401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CF8241E4-03CA-9D5B-085B-10132D66F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8446" y="6320141"/>
                <a:ext cx="478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D08822EA-B686-6A06-534B-A2CE56923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93" y="6320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DE67DFA-B7B2-9DDE-7755-702FE1C36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0399" y="6339267"/>
                <a:ext cx="2391" cy="2391"/>
              </a:xfrm>
              <a:prstGeom prst="rect">
                <a:avLst/>
              </a:pr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DD902A85-B61E-D5C2-6A4D-6AF35E1E9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2353" y="64229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49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CD107D7A-F3E6-08E3-A8CE-6DB3CED79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93" y="65472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49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0FAB62DD-E0EF-3507-E4AF-FC36814DC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0398" y="63392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49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B34B7A2C-163B-B607-9CE9-E91FC1DB3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0397" y="6513796"/>
                <a:ext cx="717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349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D173ED69-3E98-4DCA-0DAF-C2DCD3566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3226" y="6540093"/>
                <a:ext cx="0" cy="717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349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727687C4-338A-AEC0-0C31-261422B74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09248" y="65137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49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7B4A4773-2CCC-5476-348E-2CC70902A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2353" y="64564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497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CBFA2226-DCC8-BF22-93BF-088F0E7E7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6043" y="6339266"/>
                <a:ext cx="3949594" cy="3050655"/>
              </a:xfrm>
              <a:custGeom>
                <a:avLst/>
                <a:gdLst>
                  <a:gd name="T0" fmla="*/ 552 w 606"/>
                  <a:gd name="T1" fmla="*/ 0 h 468"/>
                  <a:gd name="T2" fmla="*/ 538 w 606"/>
                  <a:gd name="T3" fmla="*/ 8 h 468"/>
                  <a:gd name="T4" fmla="*/ 539 w 606"/>
                  <a:gd name="T5" fmla="*/ 24 h 468"/>
                  <a:gd name="T6" fmla="*/ 555 w 606"/>
                  <a:gd name="T7" fmla="*/ 72 h 468"/>
                  <a:gd name="T8" fmla="*/ 487 w 606"/>
                  <a:gd name="T9" fmla="*/ 131 h 468"/>
                  <a:gd name="T10" fmla="*/ 420 w 606"/>
                  <a:gd name="T11" fmla="*/ 72 h 468"/>
                  <a:gd name="T12" fmla="*/ 436 w 606"/>
                  <a:gd name="T13" fmla="*/ 24 h 468"/>
                  <a:gd name="T14" fmla="*/ 437 w 606"/>
                  <a:gd name="T15" fmla="*/ 8 h 468"/>
                  <a:gd name="T16" fmla="*/ 422 w 606"/>
                  <a:gd name="T17" fmla="*/ 0 h 468"/>
                  <a:gd name="T18" fmla="*/ 374 w 606"/>
                  <a:gd name="T19" fmla="*/ 0 h 468"/>
                  <a:gd name="T20" fmla="*/ 138 w 606"/>
                  <a:gd name="T21" fmla="*/ 236 h 468"/>
                  <a:gd name="T22" fmla="*/ 138 w 606"/>
                  <a:gd name="T23" fmla="*/ 287 h 468"/>
                  <a:gd name="T24" fmla="*/ 124 w 606"/>
                  <a:gd name="T25" fmla="*/ 317 h 468"/>
                  <a:gd name="T26" fmla="*/ 116 w 606"/>
                  <a:gd name="T27" fmla="*/ 324 h 468"/>
                  <a:gd name="T28" fmla="*/ 110 w 606"/>
                  <a:gd name="T29" fmla="*/ 327 h 468"/>
                  <a:gd name="T30" fmla="*/ 72 w 606"/>
                  <a:gd name="T31" fmla="*/ 324 h 468"/>
                  <a:gd name="T32" fmla="*/ 34 w 606"/>
                  <a:gd name="T33" fmla="*/ 310 h 468"/>
                  <a:gd name="T34" fmla="*/ 0 w 606"/>
                  <a:gd name="T35" fmla="*/ 352 h 468"/>
                  <a:gd name="T36" fmla="*/ 34 w 606"/>
                  <a:gd name="T37" fmla="*/ 395 h 468"/>
                  <a:gd name="T38" fmla="*/ 72 w 606"/>
                  <a:gd name="T39" fmla="*/ 381 h 468"/>
                  <a:gd name="T40" fmla="*/ 110 w 606"/>
                  <a:gd name="T41" fmla="*/ 378 h 468"/>
                  <a:gd name="T42" fmla="*/ 116 w 606"/>
                  <a:gd name="T43" fmla="*/ 381 h 468"/>
                  <a:gd name="T44" fmla="*/ 124 w 606"/>
                  <a:gd name="T45" fmla="*/ 388 h 468"/>
                  <a:gd name="T46" fmla="*/ 138 w 606"/>
                  <a:gd name="T47" fmla="*/ 417 h 468"/>
                  <a:gd name="T48" fmla="*/ 138 w 606"/>
                  <a:gd name="T49" fmla="*/ 418 h 468"/>
                  <a:gd name="T50" fmla="*/ 138 w 606"/>
                  <a:gd name="T51" fmla="*/ 424 h 468"/>
                  <a:gd name="T52" fmla="*/ 138 w 606"/>
                  <a:gd name="T53" fmla="*/ 425 h 468"/>
                  <a:gd name="T54" fmla="*/ 138 w 606"/>
                  <a:gd name="T55" fmla="*/ 428 h 468"/>
                  <a:gd name="T56" fmla="*/ 138 w 606"/>
                  <a:gd name="T57" fmla="*/ 468 h 468"/>
                  <a:gd name="T58" fmla="*/ 606 w 606"/>
                  <a:gd name="T59" fmla="*/ 0 h 468"/>
                  <a:gd name="T60" fmla="*/ 552 w 606"/>
                  <a:gd name="T61" fmla="*/ 0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6" h="468">
                    <a:moveTo>
                      <a:pt x="552" y="0"/>
                    </a:moveTo>
                    <a:cubicBezTo>
                      <a:pt x="547" y="1"/>
                      <a:pt x="541" y="3"/>
                      <a:pt x="538" y="8"/>
                    </a:cubicBezTo>
                    <a:cubicBezTo>
                      <a:pt x="535" y="13"/>
                      <a:pt x="536" y="20"/>
                      <a:pt x="539" y="24"/>
                    </a:cubicBezTo>
                    <a:cubicBezTo>
                      <a:pt x="540" y="27"/>
                      <a:pt x="555" y="56"/>
                      <a:pt x="555" y="72"/>
                    </a:cubicBezTo>
                    <a:cubicBezTo>
                      <a:pt x="555" y="105"/>
                      <a:pt x="524" y="131"/>
                      <a:pt x="487" y="131"/>
                    </a:cubicBezTo>
                    <a:cubicBezTo>
                      <a:pt x="450" y="131"/>
                      <a:pt x="420" y="105"/>
                      <a:pt x="420" y="72"/>
                    </a:cubicBezTo>
                    <a:cubicBezTo>
                      <a:pt x="420" y="56"/>
                      <a:pt x="435" y="27"/>
                      <a:pt x="436" y="24"/>
                    </a:cubicBezTo>
                    <a:cubicBezTo>
                      <a:pt x="438" y="20"/>
                      <a:pt x="440" y="13"/>
                      <a:pt x="437" y="8"/>
                    </a:cubicBezTo>
                    <a:cubicBezTo>
                      <a:pt x="434" y="3"/>
                      <a:pt x="427" y="1"/>
                      <a:pt x="422" y="0"/>
                    </a:cubicBezTo>
                    <a:cubicBezTo>
                      <a:pt x="374" y="0"/>
                      <a:pt x="374" y="0"/>
                      <a:pt x="374" y="0"/>
                    </a:cubicBezTo>
                    <a:cubicBezTo>
                      <a:pt x="367" y="127"/>
                      <a:pt x="265" y="229"/>
                      <a:pt x="138" y="236"/>
                    </a:cubicBezTo>
                    <a:cubicBezTo>
                      <a:pt x="138" y="287"/>
                      <a:pt x="138" y="287"/>
                      <a:pt x="138" y="287"/>
                    </a:cubicBezTo>
                    <a:cubicBezTo>
                      <a:pt x="136" y="299"/>
                      <a:pt x="132" y="310"/>
                      <a:pt x="124" y="317"/>
                    </a:cubicBezTo>
                    <a:cubicBezTo>
                      <a:pt x="122" y="320"/>
                      <a:pt x="119" y="322"/>
                      <a:pt x="116" y="324"/>
                    </a:cubicBezTo>
                    <a:cubicBezTo>
                      <a:pt x="114" y="325"/>
                      <a:pt x="112" y="326"/>
                      <a:pt x="110" y="327"/>
                    </a:cubicBezTo>
                    <a:cubicBezTo>
                      <a:pt x="99" y="331"/>
                      <a:pt x="85" y="331"/>
                      <a:pt x="72" y="324"/>
                    </a:cubicBezTo>
                    <a:cubicBezTo>
                      <a:pt x="59" y="317"/>
                      <a:pt x="40" y="310"/>
                      <a:pt x="34" y="310"/>
                    </a:cubicBezTo>
                    <a:cubicBezTo>
                      <a:pt x="15" y="310"/>
                      <a:pt x="0" y="329"/>
                      <a:pt x="0" y="352"/>
                    </a:cubicBezTo>
                    <a:cubicBezTo>
                      <a:pt x="0" y="376"/>
                      <a:pt x="15" y="395"/>
                      <a:pt x="34" y="395"/>
                    </a:cubicBezTo>
                    <a:cubicBezTo>
                      <a:pt x="40" y="395"/>
                      <a:pt x="59" y="388"/>
                      <a:pt x="72" y="381"/>
                    </a:cubicBezTo>
                    <a:cubicBezTo>
                      <a:pt x="85" y="374"/>
                      <a:pt x="99" y="374"/>
                      <a:pt x="110" y="378"/>
                    </a:cubicBezTo>
                    <a:cubicBezTo>
                      <a:pt x="112" y="379"/>
                      <a:pt x="114" y="380"/>
                      <a:pt x="116" y="381"/>
                    </a:cubicBezTo>
                    <a:cubicBezTo>
                      <a:pt x="119" y="383"/>
                      <a:pt x="122" y="385"/>
                      <a:pt x="124" y="388"/>
                    </a:cubicBezTo>
                    <a:cubicBezTo>
                      <a:pt x="131" y="395"/>
                      <a:pt x="136" y="405"/>
                      <a:pt x="138" y="417"/>
                    </a:cubicBezTo>
                    <a:cubicBezTo>
                      <a:pt x="138" y="418"/>
                      <a:pt x="138" y="418"/>
                      <a:pt x="138" y="418"/>
                    </a:cubicBezTo>
                    <a:cubicBezTo>
                      <a:pt x="138" y="424"/>
                      <a:pt x="138" y="424"/>
                      <a:pt x="138" y="424"/>
                    </a:cubicBezTo>
                    <a:cubicBezTo>
                      <a:pt x="138" y="425"/>
                      <a:pt x="138" y="425"/>
                      <a:pt x="138" y="425"/>
                    </a:cubicBezTo>
                    <a:cubicBezTo>
                      <a:pt x="138" y="428"/>
                      <a:pt x="138" y="428"/>
                      <a:pt x="138" y="428"/>
                    </a:cubicBezTo>
                    <a:cubicBezTo>
                      <a:pt x="138" y="468"/>
                      <a:pt x="138" y="468"/>
                      <a:pt x="138" y="468"/>
                    </a:cubicBezTo>
                    <a:cubicBezTo>
                      <a:pt x="393" y="461"/>
                      <a:pt x="599" y="255"/>
                      <a:pt x="606" y="0"/>
                    </a:cubicBezTo>
                    <a:lnTo>
                      <a:pt x="552" y="0"/>
                    </a:lnTo>
                    <a:close/>
                  </a:path>
                </a:pathLst>
              </a:custGeom>
              <a:solidFill>
                <a:srgbClr val="E2AA38"/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 dirty="0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CF8518F7-C09D-8ECA-7FF9-898CC2483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1272" y="6298624"/>
                <a:ext cx="7173" cy="21519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ABC50888-A68F-5622-EC40-8B56B1CC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16420" y="6320141"/>
                <a:ext cx="7173" cy="1912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814ADFE8-C2EF-92AA-B947-31574232D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93" y="6298624"/>
                <a:ext cx="11954" cy="21519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35060883-6E24-6355-D2E3-18881AD9F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3226" y="6320141"/>
                <a:ext cx="7173" cy="19126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E3B8C393-7E16-509C-395E-3633AAC72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22353" y="6422945"/>
                <a:ext cx="0" cy="33471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2"/>
                      <a:pt x="0" y="3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19AA4AE8-3D7B-569A-8114-F9ADEF88A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0398" y="6339267"/>
                <a:ext cx="11954" cy="83678"/>
              </a:xfrm>
              <a:custGeom>
                <a:avLst/>
                <a:gdLst>
                  <a:gd name="T0" fmla="*/ 2 w 2"/>
                  <a:gd name="T1" fmla="*/ 13 h 13"/>
                  <a:gd name="T2" fmla="*/ 0 w 2"/>
                  <a:gd name="T3" fmla="*/ 0 h 13"/>
                  <a:gd name="T4" fmla="*/ 2 w 2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3">
                    <a:moveTo>
                      <a:pt x="2" y="13"/>
                    </a:moveTo>
                    <a:cubicBezTo>
                      <a:pt x="2" y="9"/>
                      <a:pt x="1" y="4"/>
                      <a:pt x="0" y="0"/>
                    </a:cubicBezTo>
                    <a:cubicBezTo>
                      <a:pt x="1" y="4"/>
                      <a:pt x="2" y="9"/>
                      <a:pt x="2" y="13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28122264-1AD0-A7CE-E7C8-C78171B39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4982" y="3104522"/>
                <a:ext cx="3050655" cy="3911341"/>
              </a:xfrm>
              <a:custGeom>
                <a:avLst/>
                <a:gdLst>
                  <a:gd name="T0" fmla="*/ 0 w 468"/>
                  <a:gd name="T1" fmla="*/ 0 h 600"/>
                  <a:gd name="T2" fmla="*/ 0 w 468"/>
                  <a:gd name="T3" fmla="*/ 55 h 600"/>
                  <a:gd name="T4" fmla="*/ 9 w 468"/>
                  <a:gd name="T5" fmla="*/ 70 h 600"/>
                  <a:gd name="T6" fmla="*/ 26 w 468"/>
                  <a:gd name="T7" fmla="*/ 69 h 600"/>
                  <a:gd name="T8" fmla="*/ 77 w 468"/>
                  <a:gd name="T9" fmla="*/ 52 h 600"/>
                  <a:gd name="T10" fmla="*/ 138 w 468"/>
                  <a:gd name="T11" fmla="*/ 122 h 600"/>
                  <a:gd name="T12" fmla="*/ 77 w 468"/>
                  <a:gd name="T13" fmla="*/ 192 h 600"/>
                  <a:gd name="T14" fmla="*/ 26 w 468"/>
                  <a:gd name="T15" fmla="*/ 176 h 600"/>
                  <a:gd name="T16" fmla="*/ 9 w 468"/>
                  <a:gd name="T17" fmla="*/ 175 h 600"/>
                  <a:gd name="T18" fmla="*/ 0 w 468"/>
                  <a:gd name="T19" fmla="*/ 191 h 600"/>
                  <a:gd name="T20" fmla="*/ 0 w 468"/>
                  <a:gd name="T21" fmla="*/ 233 h 600"/>
                  <a:gd name="T22" fmla="*/ 236 w 468"/>
                  <a:gd name="T23" fmla="*/ 469 h 600"/>
                  <a:gd name="T24" fmla="*/ 287 w 468"/>
                  <a:gd name="T25" fmla="*/ 469 h 600"/>
                  <a:gd name="T26" fmla="*/ 317 w 468"/>
                  <a:gd name="T27" fmla="*/ 482 h 600"/>
                  <a:gd name="T28" fmla="*/ 323 w 468"/>
                  <a:gd name="T29" fmla="*/ 490 h 600"/>
                  <a:gd name="T30" fmla="*/ 324 w 468"/>
                  <a:gd name="T31" fmla="*/ 493 h 600"/>
                  <a:gd name="T32" fmla="*/ 325 w 468"/>
                  <a:gd name="T33" fmla="*/ 493 h 600"/>
                  <a:gd name="T34" fmla="*/ 326 w 468"/>
                  <a:gd name="T35" fmla="*/ 496 h 600"/>
                  <a:gd name="T36" fmla="*/ 326 w 468"/>
                  <a:gd name="T37" fmla="*/ 496 h 600"/>
                  <a:gd name="T38" fmla="*/ 326 w 468"/>
                  <a:gd name="T39" fmla="*/ 496 h 600"/>
                  <a:gd name="T40" fmla="*/ 328 w 468"/>
                  <a:gd name="T41" fmla="*/ 509 h 600"/>
                  <a:gd name="T42" fmla="*/ 328 w 468"/>
                  <a:gd name="T43" fmla="*/ 509 h 600"/>
                  <a:gd name="T44" fmla="*/ 328 w 468"/>
                  <a:gd name="T45" fmla="*/ 514 h 600"/>
                  <a:gd name="T46" fmla="*/ 328 w 468"/>
                  <a:gd name="T47" fmla="*/ 514 h 600"/>
                  <a:gd name="T48" fmla="*/ 327 w 468"/>
                  <a:gd name="T49" fmla="*/ 523 h 600"/>
                  <a:gd name="T50" fmla="*/ 326 w 468"/>
                  <a:gd name="T51" fmla="*/ 523 h 600"/>
                  <a:gd name="T52" fmla="*/ 325 w 468"/>
                  <a:gd name="T53" fmla="*/ 527 h 600"/>
                  <a:gd name="T54" fmla="*/ 325 w 468"/>
                  <a:gd name="T55" fmla="*/ 528 h 600"/>
                  <a:gd name="T56" fmla="*/ 323 w 468"/>
                  <a:gd name="T57" fmla="*/ 532 h 600"/>
                  <a:gd name="T58" fmla="*/ 310 w 468"/>
                  <a:gd name="T59" fmla="*/ 568 h 600"/>
                  <a:gd name="T60" fmla="*/ 349 w 468"/>
                  <a:gd name="T61" fmla="*/ 600 h 600"/>
                  <a:gd name="T62" fmla="*/ 389 w 468"/>
                  <a:gd name="T63" fmla="*/ 568 h 600"/>
                  <a:gd name="T64" fmla="*/ 376 w 468"/>
                  <a:gd name="T65" fmla="*/ 532 h 600"/>
                  <a:gd name="T66" fmla="*/ 374 w 468"/>
                  <a:gd name="T67" fmla="*/ 528 h 600"/>
                  <a:gd name="T68" fmla="*/ 374 w 468"/>
                  <a:gd name="T69" fmla="*/ 528 h 600"/>
                  <a:gd name="T70" fmla="*/ 372 w 468"/>
                  <a:gd name="T71" fmla="*/ 523 h 600"/>
                  <a:gd name="T72" fmla="*/ 372 w 468"/>
                  <a:gd name="T73" fmla="*/ 523 h 600"/>
                  <a:gd name="T74" fmla="*/ 371 w 468"/>
                  <a:gd name="T75" fmla="*/ 514 h 600"/>
                  <a:gd name="T76" fmla="*/ 371 w 468"/>
                  <a:gd name="T77" fmla="*/ 514 h 600"/>
                  <a:gd name="T78" fmla="*/ 370 w 468"/>
                  <a:gd name="T79" fmla="*/ 509 h 600"/>
                  <a:gd name="T80" fmla="*/ 370 w 468"/>
                  <a:gd name="T81" fmla="*/ 509 h 600"/>
                  <a:gd name="T82" fmla="*/ 373 w 468"/>
                  <a:gd name="T83" fmla="*/ 496 h 600"/>
                  <a:gd name="T84" fmla="*/ 374 w 468"/>
                  <a:gd name="T85" fmla="*/ 493 h 600"/>
                  <a:gd name="T86" fmla="*/ 374 w 468"/>
                  <a:gd name="T87" fmla="*/ 493 h 600"/>
                  <a:gd name="T88" fmla="*/ 376 w 468"/>
                  <a:gd name="T89" fmla="*/ 490 h 600"/>
                  <a:gd name="T90" fmla="*/ 382 w 468"/>
                  <a:gd name="T91" fmla="*/ 482 h 600"/>
                  <a:gd name="T92" fmla="*/ 410 w 468"/>
                  <a:gd name="T93" fmla="*/ 469 h 600"/>
                  <a:gd name="T94" fmla="*/ 411 w 468"/>
                  <a:gd name="T95" fmla="*/ 469 h 600"/>
                  <a:gd name="T96" fmla="*/ 417 w 468"/>
                  <a:gd name="T97" fmla="*/ 469 h 600"/>
                  <a:gd name="T98" fmla="*/ 418 w 468"/>
                  <a:gd name="T99" fmla="*/ 469 h 600"/>
                  <a:gd name="T100" fmla="*/ 421 w 468"/>
                  <a:gd name="T101" fmla="*/ 469 h 600"/>
                  <a:gd name="T102" fmla="*/ 468 w 468"/>
                  <a:gd name="T103" fmla="*/ 469 h 600"/>
                  <a:gd name="T104" fmla="*/ 0 w 468"/>
                  <a:gd name="T105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8" h="600">
                    <a:moveTo>
                      <a:pt x="0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1" y="60"/>
                      <a:pt x="3" y="67"/>
                      <a:pt x="9" y="70"/>
                    </a:cubicBezTo>
                    <a:cubicBezTo>
                      <a:pt x="13" y="73"/>
                      <a:pt x="19" y="72"/>
                      <a:pt x="26" y="69"/>
                    </a:cubicBezTo>
                    <a:cubicBezTo>
                      <a:pt x="29" y="67"/>
                      <a:pt x="60" y="52"/>
                      <a:pt x="77" y="52"/>
                    </a:cubicBezTo>
                    <a:cubicBezTo>
                      <a:pt x="111" y="52"/>
                      <a:pt x="138" y="84"/>
                      <a:pt x="138" y="122"/>
                    </a:cubicBezTo>
                    <a:cubicBezTo>
                      <a:pt x="138" y="161"/>
                      <a:pt x="111" y="192"/>
                      <a:pt x="77" y="192"/>
                    </a:cubicBezTo>
                    <a:cubicBezTo>
                      <a:pt x="60" y="192"/>
                      <a:pt x="29" y="177"/>
                      <a:pt x="26" y="176"/>
                    </a:cubicBezTo>
                    <a:cubicBezTo>
                      <a:pt x="19" y="172"/>
                      <a:pt x="13" y="172"/>
                      <a:pt x="9" y="175"/>
                    </a:cubicBezTo>
                    <a:cubicBezTo>
                      <a:pt x="3" y="178"/>
                      <a:pt x="1" y="186"/>
                      <a:pt x="0" y="191"/>
                    </a:cubicBezTo>
                    <a:cubicBezTo>
                      <a:pt x="0" y="233"/>
                      <a:pt x="0" y="233"/>
                      <a:pt x="0" y="233"/>
                    </a:cubicBezTo>
                    <a:cubicBezTo>
                      <a:pt x="127" y="240"/>
                      <a:pt x="229" y="342"/>
                      <a:pt x="236" y="469"/>
                    </a:cubicBezTo>
                    <a:cubicBezTo>
                      <a:pt x="287" y="469"/>
                      <a:pt x="287" y="469"/>
                      <a:pt x="287" y="469"/>
                    </a:cubicBezTo>
                    <a:cubicBezTo>
                      <a:pt x="299" y="470"/>
                      <a:pt x="310" y="475"/>
                      <a:pt x="317" y="482"/>
                    </a:cubicBezTo>
                    <a:cubicBezTo>
                      <a:pt x="319" y="485"/>
                      <a:pt x="321" y="487"/>
                      <a:pt x="323" y="490"/>
                    </a:cubicBezTo>
                    <a:cubicBezTo>
                      <a:pt x="323" y="491"/>
                      <a:pt x="324" y="492"/>
                      <a:pt x="324" y="493"/>
                    </a:cubicBezTo>
                    <a:cubicBezTo>
                      <a:pt x="324" y="493"/>
                      <a:pt x="325" y="493"/>
                      <a:pt x="325" y="493"/>
                    </a:cubicBezTo>
                    <a:cubicBezTo>
                      <a:pt x="325" y="494"/>
                      <a:pt x="325" y="495"/>
                      <a:pt x="326" y="496"/>
                    </a:cubicBezTo>
                    <a:cubicBezTo>
                      <a:pt x="326" y="496"/>
                      <a:pt x="326" y="496"/>
                      <a:pt x="326" y="496"/>
                    </a:cubicBezTo>
                    <a:cubicBezTo>
                      <a:pt x="326" y="496"/>
                      <a:pt x="326" y="496"/>
                      <a:pt x="326" y="496"/>
                    </a:cubicBezTo>
                    <a:cubicBezTo>
                      <a:pt x="327" y="500"/>
                      <a:pt x="328" y="505"/>
                      <a:pt x="328" y="509"/>
                    </a:cubicBezTo>
                    <a:cubicBezTo>
                      <a:pt x="328" y="509"/>
                      <a:pt x="328" y="509"/>
                      <a:pt x="328" y="509"/>
                    </a:cubicBezTo>
                    <a:cubicBezTo>
                      <a:pt x="328" y="511"/>
                      <a:pt x="328" y="512"/>
                      <a:pt x="328" y="514"/>
                    </a:cubicBezTo>
                    <a:cubicBezTo>
                      <a:pt x="328" y="514"/>
                      <a:pt x="328" y="514"/>
                      <a:pt x="328" y="514"/>
                    </a:cubicBezTo>
                    <a:cubicBezTo>
                      <a:pt x="328" y="517"/>
                      <a:pt x="327" y="520"/>
                      <a:pt x="327" y="523"/>
                    </a:cubicBezTo>
                    <a:cubicBezTo>
                      <a:pt x="327" y="523"/>
                      <a:pt x="327" y="523"/>
                      <a:pt x="326" y="523"/>
                    </a:cubicBezTo>
                    <a:cubicBezTo>
                      <a:pt x="326" y="525"/>
                      <a:pt x="326" y="526"/>
                      <a:pt x="325" y="527"/>
                    </a:cubicBezTo>
                    <a:cubicBezTo>
                      <a:pt x="325" y="528"/>
                      <a:pt x="325" y="528"/>
                      <a:pt x="325" y="528"/>
                    </a:cubicBezTo>
                    <a:cubicBezTo>
                      <a:pt x="324" y="530"/>
                      <a:pt x="324" y="531"/>
                      <a:pt x="323" y="532"/>
                    </a:cubicBezTo>
                    <a:cubicBezTo>
                      <a:pt x="317" y="545"/>
                      <a:pt x="310" y="562"/>
                      <a:pt x="310" y="568"/>
                    </a:cubicBezTo>
                    <a:cubicBezTo>
                      <a:pt x="310" y="586"/>
                      <a:pt x="328" y="600"/>
                      <a:pt x="349" y="600"/>
                    </a:cubicBezTo>
                    <a:cubicBezTo>
                      <a:pt x="371" y="600"/>
                      <a:pt x="389" y="586"/>
                      <a:pt x="389" y="568"/>
                    </a:cubicBezTo>
                    <a:cubicBezTo>
                      <a:pt x="389" y="562"/>
                      <a:pt x="382" y="545"/>
                      <a:pt x="376" y="532"/>
                    </a:cubicBezTo>
                    <a:cubicBezTo>
                      <a:pt x="375" y="531"/>
                      <a:pt x="375" y="530"/>
                      <a:pt x="374" y="528"/>
                    </a:cubicBezTo>
                    <a:cubicBezTo>
                      <a:pt x="374" y="528"/>
                      <a:pt x="374" y="528"/>
                      <a:pt x="374" y="528"/>
                    </a:cubicBezTo>
                    <a:cubicBezTo>
                      <a:pt x="373" y="526"/>
                      <a:pt x="373" y="525"/>
                      <a:pt x="372" y="523"/>
                    </a:cubicBezTo>
                    <a:cubicBezTo>
                      <a:pt x="372" y="523"/>
                      <a:pt x="372" y="523"/>
                      <a:pt x="372" y="523"/>
                    </a:cubicBezTo>
                    <a:cubicBezTo>
                      <a:pt x="371" y="520"/>
                      <a:pt x="371" y="517"/>
                      <a:pt x="371" y="514"/>
                    </a:cubicBezTo>
                    <a:cubicBezTo>
                      <a:pt x="371" y="514"/>
                      <a:pt x="371" y="514"/>
                      <a:pt x="371" y="514"/>
                    </a:cubicBezTo>
                    <a:cubicBezTo>
                      <a:pt x="370" y="512"/>
                      <a:pt x="370" y="511"/>
                      <a:pt x="370" y="509"/>
                    </a:cubicBezTo>
                    <a:cubicBezTo>
                      <a:pt x="370" y="509"/>
                      <a:pt x="370" y="509"/>
                      <a:pt x="370" y="509"/>
                    </a:cubicBezTo>
                    <a:cubicBezTo>
                      <a:pt x="371" y="505"/>
                      <a:pt x="371" y="500"/>
                      <a:pt x="373" y="496"/>
                    </a:cubicBezTo>
                    <a:cubicBezTo>
                      <a:pt x="373" y="495"/>
                      <a:pt x="374" y="494"/>
                      <a:pt x="374" y="493"/>
                    </a:cubicBezTo>
                    <a:cubicBezTo>
                      <a:pt x="374" y="493"/>
                      <a:pt x="374" y="493"/>
                      <a:pt x="374" y="493"/>
                    </a:cubicBezTo>
                    <a:cubicBezTo>
                      <a:pt x="375" y="492"/>
                      <a:pt x="375" y="491"/>
                      <a:pt x="376" y="490"/>
                    </a:cubicBezTo>
                    <a:cubicBezTo>
                      <a:pt x="378" y="487"/>
                      <a:pt x="380" y="485"/>
                      <a:pt x="382" y="482"/>
                    </a:cubicBezTo>
                    <a:cubicBezTo>
                      <a:pt x="389" y="475"/>
                      <a:pt x="399" y="470"/>
                      <a:pt x="410" y="469"/>
                    </a:cubicBezTo>
                    <a:cubicBezTo>
                      <a:pt x="411" y="469"/>
                      <a:pt x="411" y="469"/>
                      <a:pt x="411" y="469"/>
                    </a:cubicBezTo>
                    <a:cubicBezTo>
                      <a:pt x="417" y="469"/>
                      <a:pt x="417" y="469"/>
                      <a:pt x="417" y="469"/>
                    </a:cubicBezTo>
                    <a:cubicBezTo>
                      <a:pt x="418" y="469"/>
                      <a:pt x="418" y="469"/>
                      <a:pt x="418" y="469"/>
                    </a:cubicBezTo>
                    <a:cubicBezTo>
                      <a:pt x="421" y="469"/>
                      <a:pt x="421" y="469"/>
                      <a:pt x="421" y="469"/>
                    </a:cubicBezTo>
                    <a:cubicBezTo>
                      <a:pt x="468" y="469"/>
                      <a:pt x="468" y="469"/>
                      <a:pt x="468" y="469"/>
                    </a:cubicBezTo>
                    <a:cubicBezTo>
                      <a:pt x="461" y="214"/>
                      <a:pt x="255" y="8"/>
                      <a:pt x="0" y="0"/>
                    </a:cubicBezTo>
                    <a:close/>
                  </a:path>
                </a:pathLst>
              </a:custGeom>
              <a:solidFill>
                <a:srgbClr val="25292B"/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74DF6163-881A-5251-4B54-A75AE426B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3226" y="6513797"/>
                <a:ext cx="7173" cy="26300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3"/>
                      <a:pt x="1" y="2"/>
                      <a:pt x="1" y="0"/>
                    </a:cubicBezTo>
                    <a:cubicBezTo>
                      <a:pt x="1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E2778E13-3254-BA44-B795-AF5447CBA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7573" y="6456417"/>
                <a:ext cx="4781" cy="57378"/>
              </a:xfrm>
              <a:custGeom>
                <a:avLst/>
                <a:gdLst>
                  <a:gd name="T0" fmla="*/ 0 w 1"/>
                  <a:gd name="T1" fmla="*/ 9 h 9"/>
                  <a:gd name="T2" fmla="*/ 1 w 1"/>
                  <a:gd name="T3" fmla="*/ 0 h 9"/>
                  <a:gd name="T4" fmla="*/ 0 w 1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cubicBezTo>
                      <a:pt x="0" y="6"/>
                      <a:pt x="1" y="3"/>
                      <a:pt x="1" y="0"/>
                    </a:cubicBezTo>
                    <a:cubicBezTo>
                      <a:pt x="1" y="3"/>
                      <a:pt x="0" y="6"/>
                      <a:pt x="0" y="9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A1492186-0E5F-5AFE-2FA1-7302E37EB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09249" y="6513796"/>
                <a:ext cx="14344" cy="33471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1" y="3"/>
                      <a:pt x="2" y="5"/>
                    </a:cubicBezTo>
                    <a:cubicBezTo>
                      <a:pt x="1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0EFEA5E0-464D-FAED-BE21-0D6E6EF0D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1273" y="6547268"/>
                <a:ext cx="11954" cy="26300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3"/>
                      <a:pt x="1" y="2"/>
                      <a:pt x="2" y="0"/>
                    </a:cubicBezTo>
                    <a:cubicBezTo>
                      <a:pt x="1" y="2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28BD758B-D5C7-9DD1-4594-5E4249A9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93" y="6547268"/>
                <a:ext cx="11954" cy="26300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1" y="2"/>
                      <a:pt x="1" y="3"/>
                      <a:pt x="2" y="4"/>
                    </a:cubicBezTo>
                    <a:cubicBezTo>
                      <a:pt x="1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EC1C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147257D7-2F50-9B4C-25B0-3EE111EE4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2628" y="3104522"/>
                <a:ext cx="3949594" cy="3057828"/>
              </a:xfrm>
              <a:custGeom>
                <a:avLst/>
                <a:gdLst>
                  <a:gd name="T0" fmla="*/ 573 w 606"/>
                  <a:gd name="T1" fmla="*/ 80 h 469"/>
                  <a:gd name="T2" fmla="*/ 535 w 606"/>
                  <a:gd name="T3" fmla="*/ 94 h 469"/>
                  <a:gd name="T4" fmla="*/ 496 w 606"/>
                  <a:gd name="T5" fmla="*/ 96 h 469"/>
                  <a:gd name="T6" fmla="*/ 491 w 606"/>
                  <a:gd name="T7" fmla="*/ 94 h 469"/>
                  <a:gd name="T8" fmla="*/ 482 w 606"/>
                  <a:gd name="T9" fmla="*/ 87 h 469"/>
                  <a:gd name="T10" fmla="*/ 469 w 606"/>
                  <a:gd name="T11" fmla="*/ 58 h 469"/>
                  <a:gd name="T12" fmla="*/ 468 w 606"/>
                  <a:gd name="T13" fmla="*/ 57 h 469"/>
                  <a:gd name="T14" fmla="*/ 468 w 606"/>
                  <a:gd name="T15" fmla="*/ 51 h 469"/>
                  <a:gd name="T16" fmla="*/ 468 w 606"/>
                  <a:gd name="T17" fmla="*/ 50 h 469"/>
                  <a:gd name="T18" fmla="*/ 468 w 606"/>
                  <a:gd name="T19" fmla="*/ 47 h 469"/>
                  <a:gd name="T20" fmla="*/ 468 w 606"/>
                  <a:gd name="T21" fmla="*/ 0 h 469"/>
                  <a:gd name="T22" fmla="*/ 0 w 606"/>
                  <a:gd name="T23" fmla="*/ 469 h 469"/>
                  <a:gd name="T24" fmla="*/ 47 w 606"/>
                  <a:gd name="T25" fmla="*/ 468 h 469"/>
                  <a:gd name="T26" fmla="*/ 62 w 606"/>
                  <a:gd name="T27" fmla="*/ 460 h 469"/>
                  <a:gd name="T28" fmla="*/ 61 w 606"/>
                  <a:gd name="T29" fmla="*/ 443 h 469"/>
                  <a:gd name="T30" fmla="*/ 44 w 606"/>
                  <a:gd name="T31" fmla="*/ 392 h 469"/>
                  <a:gd name="T32" fmla="*/ 114 w 606"/>
                  <a:gd name="T33" fmla="*/ 330 h 469"/>
                  <a:gd name="T34" fmla="*/ 185 w 606"/>
                  <a:gd name="T35" fmla="*/ 392 h 469"/>
                  <a:gd name="T36" fmla="*/ 168 w 606"/>
                  <a:gd name="T37" fmla="*/ 442 h 469"/>
                  <a:gd name="T38" fmla="*/ 167 w 606"/>
                  <a:gd name="T39" fmla="*/ 460 h 469"/>
                  <a:gd name="T40" fmla="*/ 183 w 606"/>
                  <a:gd name="T41" fmla="*/ 469 h 469"/>
                  <a:gd name="T42" fmla="*/ 232 w 606"/>
                  <a:gd name="T43" fmla="*/ 469 h 469"/>
                  <a:gd name="T44" fmla="*/ 468 w 606"/>
                  <a:gd name="T45" fmla="*/ 233 h 469"/>
                  <a:gd name="T46" fmla="*/ 468 w 606"/>
                  <a:gd name="T47" fmla="*/ 188 h 469"/>
                  <a:gd name="T48" fmla="*/ 482 w 606"/>
                  <a:gd name="T49" fmla="*/ 158 h 469"/>
                  <a:gd name="T50" fmla="*/ 491 w 606"/>
                  <a:gd name="T51" fmla="*/ 151 h 469"/>
                  <a:gd name="T52" fmla="*/ 496 w 606"/>
                  <a:gd name="T53" fmla="*/ 148 h 469"/>
                  <a:gd name="T54" fmla="*/ 535 w 606"/>
                  <a:gd name="T55" fmla="*/ 151 h 469"/>
                  <a:gd name="T56" fmla="*/ 573 w 606"/>
                  <a:gd name="T57" fmla="*/ 165 h 469"/>
                  <a:gd name="T58" fmla="*/ 606 w 606"/>
                  <a:gd name="T59" fmla="*/ 122 h 469"/>
                  <a:gd name="T60" fmla="*/ 573 w 606"/>
                  <a:gd name="T61" fmla="*/ 8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6" h="469">
                    <a:moveTo>
                      <a:pt x="573" y="80"/>
                    </a:moveTo>
                    <a:cubicBezTo>
                      <a:pt x="566" y="80"/>
                      <a:pt x="547" y="87"/>
                      <a:pt x="535" y="94"/>
                    </a:cubicBezTo>
                    <a:cubicBezTo>
                      <a:pt x="521" y="100"/>
                      <a:pt x="508" y="101"/>
                      <a:pt x="496" y="96"/>
                    </a:cubicBezTo>
                    <a:cubicBezTo>
                      <a:pt x="494" y="96"/>
                      <a:pt x="492" y="95"/>
                      <a:pt x="491" y="94"/>
                    </a:cubicBezTo>
                    <a:cubicBezTo>
                      <a:pt x="487" y="92"/>
                      <a:pt x="485" y="90"/>
                      <a:pt x="482" y="87"/>
                    </a:cubicBezTo>
                    <a:cubicBezTo>
                      <a:pt x="475" y="80"/>
                      <a:pt x="470" y="70"/>
                      <a:pt x="469" y="58"/>
                    </a:cubicBezTo>
                    <a:cubicBezTo>
                      <a:pt x="468" y="57"/>
                      <a:pt x="468" y="57"/>
                      <a:pt x="468" y="57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0"/>
                      <a:pt x="468" y="50"/>
                      <a:pt x="468" y="50"/>
                    </a:cubicBezTo>
                    <a:cubicBezTo>
                      <a:pt x="468" y="47"/>
                      <a:pt x="468" y="47"/>
                      <a:pt x="468" y="47"/>
                    </a:cubicBezTo>
                    <a:cubicBezTo>
                      <a:pt x="468" y="0"/>
                      <a:pt x="468" y="0"/>
                      <a:pt x="468" y="0"/>
                    </a:cubicBezTo>
                    <a:cubicBezTo>
                      <a:pt x="213" y="8"/>
                      <a:pt x="7" y="214"/>
                      <a:pt x="0" y="469"/>
                    </a:cubicBezTo>
                    <a:cubicBezTo>
                      <a:pt x="47" y="468"/>
                      <a:pt x="47" y="468"/>
                      <a:pt x="47" y="468"/>
                    </a:cubicBezTo>
                    <a:cubicBezTo>
                      <a:pt x="52" y="468"/>
                      <a:pt x="59" y="465"/>
                      <a:pt x="62" y="460"/>
                    </a:cubicBezTo>
                    <a:cubicBezTo>
                      <a:pt x="66" y="454"/>
                      <a:pt x="64" y="447"/>
                      <a:pt x="61" y="443"/>
                    </a:cubicBezTo>
                    <a:cubicBezTo>
                      <a:pt x="59" y="439"/>
                      <a:pt x="44" y="409"/>
                      <a:pt x="44" y="392"/>
                    </a:cubicBezTo>
                    <a:cubicBezTo>
                      <a:pt x="44" y="358"/>
                      <a:pt x="76" y="330"/>
                      <a:pt x="114" y="330"/>
                    </a:cubicBezTo>
                    <a:cubicBezTo>
                      <a:pt x="153" y="330"/>
                      <a:pt x="185" y="358"/>
                      <a:pt x="185" y="392"/>
                    </a:cubicBezTo>
                    <a:cubicBezTo>
                      <a:pt x="185" y="409"/>
                      <a:pt x="169" y="439"/>
                      <a:pt x="168" y="442"/>
                    </a:cubicBezTo>
                    <a:cubicBezTo>
                      <a:pt x="165" y="447"/>
                      <a:pt x="163" y="454"/>
                      <a:pt x="167" y="460"/>
                    </a:cubicBezTo>
                    <a:cubicBezTo>
                      <a:pt x="170" y="466"/>
                      <a:pt x="178" y="468"/>
                      <a:pt x="183" y="469"/>
                    </a:cubicBezTo>
                    <a:cubicBezTo>
                      <a:pt x="232" y="469"/>
                      <a:pt x="232" y="469"/>
                      <a:pt x="232" y="469"/>
                    </a:cubicBezTo>
                    <a:cubicBezTo>
                      <a:pt x="239" y="342"/>
                      <a:pt x="341" y="240"/>
                      <a:pt x="468" y="233"/>
                    </a:cubicBezTo>
                    <a:cubicBezTo>
                      <a:pt x="468" y="188"/>
                      <a:pt x="468" y="188"/>
                      <a:pt x="468" y="188"/>
                    </a:cubicBezTo>
                    <a:cubicBezTo>
                      <a:pt x="470" y="176"/>
                      <a:pt x="475" y="165"/>
                      <a:pt x="482" y="158"/>
                    </a:cubicBezTo>
                    <a:cubicBezTo>
                      <a:pt x="485" y="155"/>
                      <a:pt x="487" y="153"/>
                      <a:pt x="491" y="151"/>
                    </a:cubicBezTo>
                    <a:cubicBezTo>
                      <a:pt x="492" y="150"/>
                      <a:pt x="494" y="149"/>
                      <a:pt x="496" y="148"/>
                    </a:cubicBezTo>
                    <a:cubicBezTo>
                      <a:pt x="508" y="143"/>
                      <a:pt x="521" y="144"/>
                      <a:pt x="535" y="151"/>
                    </a:cubicBezTo>
                    <a:cubicBezTo>
                      <a:pt x="547" y="158"/>
                      <a:pt x="566" y="165"/>
                      <a:pt x="573" y="165"/>
                    </a:cubicBezTo>
                    <a:cubicBezTo>
                      <a:pt x="591" y="165"/>
                      <a:pt x="606" y="146"/>
                      <a:pt x="606" y="122"/>
                    </a:cubicBezTo>
                    <a:cubicBezTo>
                      <a:pt x="606" y="99"/>
                      <a:pt x="591" y="80"/>
                      <a:pt x="573" y="80"/>
                    </a:cubicBezTo>
                    <a:close/>
                  </a:path>
                </a:pathLst>
              </a:custGeom>
              <a:solidFill>
                <a:srgbClr val="E2AA38"/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513A0F9A-B6D9-A4BF-978E-A60169195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2627" y="5437938"/>
                <a:ext cx="3050655" cy="3951985"/>
              </a:xfrm>
              <a:custGeom>
                <a:avLst/>
                <a:gdLst>
                  <a:gd name="T0" fmla="*/ 392 w 468"/>
                  <a:gd name="T1" fmla="*/ 420 h 606"/>
                  <a:gd name="T2" fmla="*/ 442 w 468"/>
                  <a:gd name="T3" fmla="*/ 437 h 606"/>
                  <a:gd name="T4" fmla="*/ 460 w 468"/>
                  <a:gd name="T5" fmla="*/ 438 h 606"/>
                  <a:gd name="T6" fmla="*/ 468 w 468"/>
                  <a:gd name="T7" fmla="*/ 422 h 606"/>
                  <a:gd name="T8" fmla="*/ 468 w 468"/>
                  <a:gd name="T9" fmla="*/ 374 h 606"/>
                  <a:gd name="T10" fmla="*/ 232 w 468"/>
                  <a:gd name="T11" fmla="*/ 138 h 606"/>
                  <a:gd name="T12" fmla="*/ 180 w 468"/>
                  <a:gd name="T13" fmla="*/ 138 h 606"/>
                  <a:gd name="T14" fmla="*/ 143 w 468"/>
                  <a:gd name="T15" fmla="*/ 116 h 606"/>
                  <a:gd name="T16" fmla="*/ 140 w 468"/>
                  <a:gd name="T17" fmla="*/ 111 h 606"/>
                  <a:gd name="T18" fmla="*/ 143 w 468"/>
                  <a:gd name="T19" fmla="*/ 72 h 606"/>
                  <a:gd name="T20" fmla="*/ 157 w 468"/>
                  <a:gd name="T21" fmla="*/ 34 h 606"/>
                  <a:gd name="T22" fmla="*/ 114 w 468"/>
                  <a:gd name="T23" fmla="*/ 0 h 606"/>
                  <a:gd name="T24" fmla="*/ 72 w 468"/>
                  <a:gd name="T25" fmla="*/ 34 h 606"/>
                  <a:gd name="T26" fmla="*/ 86 w 468"/>
                  <a:gd name="T27" fmla="*/ 72 h 606"/>
                  <a:gd name="T28" fmla="*/ 89 w 468"/>
                  <a:gd name="T29" fmla="*/ 111 h 606"/>
                  <a:gd name="T30" fmla="*/ 86 w 468"/>
                  <a:gd name="T31" fmla="*/ 116 h 606"/>
                  <a:gd name="T32" fmla="*/ 50 w 468"/>
                  <a:gd name="T33" fmla="*/ 138 h 606"/>
                  <a:gd name="T34" fmla="*/ 49 w 468"/>
                  <a:gd name="T35" fmla="*/ 138 h 606"/>
                  <a:gd name="T36" fmla="*/ 43 w 468"/>
                  <a:gd name="T37" fmla="*/ 138 h 606"/>
                  <a:gd name="T38" fmla="*/ 42 w 468"/>
                  <a:gd name="T39" fmla="*/ 138 h 606"/>
                  <a:gd name="T40" fmla="*/ 39 w 468"/>
                  <a:gd name="T41" fmla="*/ 138 h 606"/>
                  <a:gd name="T42" fmla="*/ 0 w 468"/>
                  <a:gd name="T43" fmla="*/ 138 h 606"/>
                  <a:gd name="T44" fmla="*/ 468 w 468"/>
                  <a:gd name="T45" fmla="*/ 606 h 606"/>
                  <a:gd name="T46" fmla="*/ 468 w 468"/>
                  <a:gd name="T47" fmla="*/ 558 h 606"/>
                  <a:gd name="T48" fmla="*/ 460 w 468"/>
                  <a:gd name="T49" fmla="*/ 543 h 606"/>
                  <a:gd name="T50" fmla="*/ 442 w 468"/>
                  <a:gd name="T51" fmla="*/ 544 h 606"/>
                  <a:gd name="T52" fmla="*/ 392 w 468"/>
                  <a:gd name="T53" fmla="*/ 561 h 606"/>
                  <a:gd name="T54" fmla="*/ 330 w 468"/>
                  <a:gd name="T55" fmla="*/ 490 h 606"/>
                  <a:gd name="T56" fmla="*/ 392 w 468"/>
                  <a:gd name="T57" fmla="*/ 420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68" h="606">
                    <a:moveTo>
                      <a:pt x="392" y="420"/>
                    </a:moveTo>
                    <a:cubicBezTo>
                      <a:pt x="409" y="420"/>
                      <a:pt x="439" y="435"/>
                      <a:pt x="442" y="437"/>
                    </a:cubicBezTo>
                    <a:cubicBezTo>
                      <a:pt x="449" y="441"/>
                      <a:pt x="455" y="441"/>
                      <a:pt x="460" y="438"/>
                    </a:cubicBezTo>
                    <a:cubicBezTo>
                      <a:pt x="466" y="435"/>
                      <a:pt x="468" y="427"/>
                      <a:pt x="468" y="422"/>
                    </a:cubicBezTo>
                    <a:cubicBezTo>
                      <a:pt x="468" y="374"/>
                      <a:pt x="468" y="374"/>
                      <a:pt x="468" y="374"/>
                    </a:cubicBezTo>
                    <a:cubicBezTo>
                      <a:pt x="341" y="367"/>
                      <a:pt x="239" y="265"/>
                      <a:pt x="232" y="138"/>
                    </a:cubicBezTo>
                    <a:cubicBezTo>
                      <a:pt x="180" y="138"/>
                      <a:pt x="180" y="138"/>
                      <a:pt x="180" y="138"/>
                    </a:cubicBezTo>
                    <a:cubicBezTo>
                      <a:pt x="164" y="136"/>
                      <a:pt x="150" y="128"/>
                      <a:pt x="143" y="116"/>
                    </a:cubicBezTo>
                    <a:cubicBezTo>
                      <a:pt x="142" y="114"/>
                      <a:pt x="141" y="112"/>
                      <a:pt x="140" y="111"/>
                    </a:cubicBezTo>
                    <a:cubicBezTo>
                      <a:pt x="136" y="99"/>
                      <a:pt x="136" y="85"/>
                      <a:pt x="143" y="72"/>
                    </a:cubicBezTo>
                    <a:cubicBezTo>
                      <a:pt x="150" y="59"/>
                      <a:pt x="157" y="40"/>
                      <a:pt x="157" y="34"/>
                    </a:cubicBezTo>
                    <a:cubicBezTo>
                      <a:pt x="157" y="15"/>
                      <a:pt x="138" y="0"/>
                      <a:pt x="114" y="0"/>
                    </a:cubicBezTo>
                    <a:cubicBezTo>
                      <a:pt x="91" y="0"/>
                      <a:pt x="72" y="15"/>
                      <a:pt x="72" y="34"/>
                    </a:cubicBezTo>
                    <a:cubicBezTo>
                      <a:pt x="72" y="40"/>
                      <a:pt x="79" y="59"/>
                      <a:pt x="86" y="72"/>
                    </a:cubicBezTo>
                    <a:cubicBezTo>
                      <a:pt x="92" y="85"/>
                      <a:pt x="93" y="99"/>
                      <a:pt x="89" y="111"/>
                    </a:cubicBezTo>
                    <a:cubicBezTo>
                      <a:pt x="88" y="112"/>
                      <a:pt x="87" y="114"/>
                      <a:pt x="86" y="116"/>
                    </a:cubicBezTo>
                    <a:cubicBezTo>
                      <a:pt x="79" y="128"/>
                      <a:pt x="66" y="136"/>
                      <a:pt x="50" y="138"/>
                    </a:cubicBezTo>
                    <a:cubicBezTo>
                      <a:pt x="49" y="138"/>
                      <a:pt x="49" y="138"/>
                      <a:pt x="49" y="138"/>
                    </a:cubicBezTo>
                    <a:cubicBezTo>
                      <a:pt x="43" y="138"/>
                      <a:pt x="43" y="138"/>
                      <a:pt x="43" y="138"/>
                    </a:cubicBezTo>
                    <a:cubicBezTo>
                      <a:pt x="42" y="138"/>
                      <a:pt x="42" y="138"/>
                      <a:pt x="42" y="138"/>
                    </a:cubicBezTo>
                    <a:cubicBezTo>
                      <a:pt x="39" y="138"/>
                      <a:pt x="39" y="138"/>
                      <a:pt x="39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7" y="393"/>
                      <a:pt x="213" y="599"/>
                      <a:pt x="468" y="606"/>
                    </a:cubicBezTo>
                    <a:cubicBezTo>
                      <a:pt x="468" y="558"/>
                      <a:pt x="468" y="558"/>
                      <a:pt x="468" y="558"/>
                    </a:cubicBezTo>
                    <a:cubicBezTo>
                      <a:pt x="467" y="553"/>
                      <a:pt x="465" y="546"/>
                      <a:pt x="460" y="543"/>
                    </a:cubicBezTo>
                    <a:cubicBezTo>
                      <a:pt x="455" y="540"/>
                      <a:pt x="449" y="540"/>
                      <a:pt x="442" y="544"/>
                    </a:cubicBezTo>
                    <a:cubicBezTo>
                      <a:pt x="439" y="545"/>
                      <a:pt x="409" y="561"/>
                      <a:pt x="392" y="561"/>
                    </a:cubicBezTo>
                    <a:cubicBezTo>
                      <a:pt x="358" y="561"/>
                      <a:pt x="330" y="529"/>
                      <a:pt x="330" y="490"/>
                    </a:cubicBezTo>
                    <a:cubicBezTo>
                      <a:pt x="330" y="452"/>
                      <a:pt x="358" y="420"/>
                      <a:pt x="392" y="420"/>
                    </a:cubicBezTo>
                    <a:close/>
                  </a:path>
                </a:pathLst>
              </a:custGeom>
              <a:solidFill>
                <a:srgbClr val="25292B"/>
              </a:solidFill>
              <a:ln>
                <a:noFill/>
              </a:ln>
            </p:spPr>
            <p:txBody>
              <a:bodyPr vert="horz" wrap="square" lIns="146078" tIns="73039" rIns="146078" bIns="7303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76"/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752BBB9-BA5E-5C03-F67A-9E154CA0D820}"/>
              </a:ext>
            </a:extLst>
          </p:cNvPr>
          <p:cNvSpPr txBox="1"/>
          <p:nvPr/>
        </p:nvSpPr>
        <p:spPr>
          <a:xfrm>
            <a:off x="1218886" y="4702075"/>
            <a:ext cx="2456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800"/>
              </a:spcBef>
            </a:pPr>
            <a:r>
              <a:rPr lang="en-US" sz="2000" b="1" dirty="0"/>
              <a:t>Basic proficiency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9DEB1A-A8E7-6DC7-8635-40BB5DF1787D}"/>
              </a:ext>
            </a:extLst>
          </p:cNvPr>
          <p:cNvSpPr txBox="1"/>
          <p:nvPr/>
        </p:nvSpPr>
        <p:spPr>
          <a:xfrm>
            <a:off x="1689879" y="5132964"/>
            <a:ext cx="1985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About 4 months to get on the air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7534F6-4576-BFCD-7C78-DBC88ECAE1C3}"/>
              </a:ext>
            </a:extLst>
          </p:cNvPr>
          <p:cNvSpPr txBox="1"/>
          <p:nvPr/>
        </p:nvSpPr>
        <p:spPr>
          <a:xfrm>
            <a:off x="8538535" y="1746332"/>
            <a:ext cx="2456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/>
              <a:t>Fluency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A5F704E-EB0F-E008-6A75-9255B1520931}"/>
              </a:ext>
            </a:extLst>
          </p:cNvPr>
          <p:cNvSpPr txBox="1"/>
          <p:nvPr/>
        </p:nvSpPr>
        <p:spPr>
          <a:xfrm>
            <a:off x="8538535" y="2127597"/>
            <a:ext cx="1985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About a year of regular practice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70987C-FCBB-F486-EE0D-3AAB2E6780C7}"/>
              </a:ext>
            </a:extLst>
          </p:cNvPr>
          <p:cNvSpPr txBox="1"/>
          <p:nvPr/>
        </p:nvSpPr>
        <p:spPr>
          <a:xfrm>
            <a:off x="8538535" y="4702075"/>
            <a:ext cx="2456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000" b="1" dirty="0"/>
              <a:t>Mastery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830319-71FA-3314-9003-88F361602DFC}"/>
              </a:ext>
            </a:extLst>
          </p:cNvPr>
          <p:cNvSpPr txBox="1"/>
          <p:nvPr/>
        </p:nvSpPr>
        <p:spPr>
          <a:xfrm>
            <a:off x="8538535" y="5132964"/>
            <a:ext cx="2456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Several years, but the journey is rewarding!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7B1BAB5-8343-8CE7-4587-B6927F71C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961" y="3319709"/>
            <a:ext cx="806078" cy="8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8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B813A-E655-8823-A536-2F6AF6107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E5EA7-E5F8-8E59-194C-FBE264CF1EFE}"/>
              </a:ext>
            </a:extLst>
          </p:cNvPr>
          <p:cNvSpPr txBox="1"/>
          <p:nvPr/>
        </p:nvSpPr>
        <p:spPr>
          <a:xfrm>
            <a:off x="304800" y="1324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cap="all" dirty="0"/>
              <a:t>THE </a:t>
            </a:r>
            <a:r>
              <a:rPr lang="pt-BR" sz="2800" b="1" cap="all" dirty="0" err="1"/>
              <a:t>Licw</a:t>
            </a:r>
            <a:r>
              <a:rPr lang="pt-BR" sz="2800" b="1" cap="all" dirty="0"/>
              <a:t> </a:t>
            </a:r>
            <a:r>
              <a:rPr lang="pt-BR" sz="2800" b="1" cap="all" dirty="0" err="1"/>
              <a:t>Method</a:t>
            </a:r>
            <a:endParaRPr lang="en-US" sz="2800" b="1" cap="al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4EE1E-F0FA-80A3-A514-A25B2D9DA3F2}"/>
              </a:ext>
            </a:extLst>
          </p:cNvPr>
          <p:cNvSpPr txBox="1"/>
          <p:nvPr/>
        </p:nvSpPr>
        <p:spPr>
          <a:xfrm>
            <a:off x="688181" y="1874156"/>
            <a:ext cx="102846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Teaching methods designed to give the average adult student the best opportunity for success in achieving proficiency in Morse code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CB22B7D-2E07-669B-C385-8951AE81A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1980091"/>
            <a:ext cx="249794" cy="24979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AB8AAA3-2FB8-8448-B270-0161F18CA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387" y="3379397"/>
            <a:ext cx="249794" cy="249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FC892-3696-6349-9012-90FDD38833A5}"/>
              </a:ext>
            </a:extLst>
          </p:cNvPr>
          <p:cNvSpPr txBox="1"/>
          <p:nvPr/>
        </p:nvSpPr>
        <p:spPr>
          <a:xfrm>
            <a:off x="688178" y="3259617"/>
            <a:ext cx="10284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A short video</a:t>
            </a:r>
          </a:p>
        </p:txBody>
      </p:sp>
    </p:spTree>
    <p:extLst>
      <p:ext uri="{BB962C8B-B14F-4D97-AF65-F5344CB8AC3E}">
        <p14:creationId xmlns:p14="http://schemas.microsoft.com/office/powerpoint/2010/main" val="187307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B813A-E655-8823-A536-2F6AF6107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 LICW Method.mp4" descr="The LICW Method.mp4">
            <a:hlinkClick r:id="" action="ppaction://media"/>
            <a:extLst>
              <a:ext uri="{FF2B5EF4-FFF2-40B4-BE49-F238E27FC236}">
                <a16:creationId xmlns:a16="http://schemas.microsoft.com/office/drawing/2014/main" id="{49778AE6-4476-2642-A26F-1F22A279C9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0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A1BCA5-9995-5C98-9058-81923E4BC216}"/>
              </a:ext>
            </a:extLst>
          </p:cNvPr>
          <p:cNvSpPr txBox="1"/>
          <p:nvPr/>
        </p:nvSpPr>
        <p:spPr>
          <a:xfrm>
            <a:off x="304800" y="132487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cap="all" dirty="0"/>
              <a:t>A Little Bit About Our Club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B3AF8-1C70-F056-74F6-7CC48789FA18}"/>
              </a:ext>
            </a:extLst>
          </p:cNvPr>
          <p:cNvSpPr txBox="1"/>
          <p:nvPr/>
        </p:nvSpPr>
        <p:spPr>
          <a:xfrm>
            <a:off x="688181" y="3513160"/>
            <a:ext cx="10284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More successful than we ever dreamed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BC953-F687-6606-E7BD-7E4778F9A124}"/>
              </a:ext>
            </a:extLst>
          </p:cNvPr>
          <p:cNvSpPr txBox="1"/>
          <p:nvPr/>
        </p:nvSpPr>
        <p:spPr>
          <a:xfrm>
            <a:off x="688181" y="1729013"/>
            <a:ext cx="10284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b="1" dirty="0"/>
              <a:t>Founded in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EFDC1-87FB-E10A-E777-E4F643582C95}"/>
              </a:ext>
            </a:extLst>
          </p:cNvPr>
          <p:cNvSpPr txBox="1"/>
          <p:nvPr/>
        </p:nvSpPr>
        <p:spPr>
          <a:xfrm>
            <a:off x="688180" y="2190678"/>
            <a:ext cx="6103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CW operators needed / Field Day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way to give back to the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Goal:  50 members / Long Island area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EEBF989-4862-183D-3674-FC96DCB88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1834948"/>
            <a:ext cx="249794" cy="24979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91525CF-D0F4-0076-921F-AD7903AFA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388" y="3619095"/>
            <a:ext cx="249794" cy="2497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75BDD6-CC0D-81B1-CC98-EF70DCB72B97}"/>
              </a:ext>
            </a:extLst>
          </p:cNvPr>
          <p:cNvSpPr txBox="1"/>
          <p:nvPr/>
        </p:nvSpPr>
        <p:spPr>
          <a:xfrm>
            <a:off x="688180" y="3973230"/>
            <a:ext cx="54192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6000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50 US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60 countries around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100 Instructors and Moderators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150 Classes/Forums weekly on Zoom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English &amp; Spanish</a:t>
            </a:r>
          </a:p>
        </p:txBody>
      </p:sp>
      <p:pic>
        <p:nvPicPr>
          <p:cNvPr id="11" name="Picture 2" descr="Morse Code Keyboard 1939 Style! | Hackaday">
            <a:extLst>
              <a:ext uri="{FF2B5EF4-FFF2-40B4-BE49-F238E27FC236}">
                <a16:creationId xmlns:a16="http://schemas.microsoft.com/office/drawing/2014/main" id="{9E3A1D7E-F9F4-154D-B1DF-1EF4ACFB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5" y="1533785"/>
            <a:ext cx="5160415" cy="24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9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1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676</Words>
  <Application>Microsoft Macintosh PowerPoint</Application>
  <PresentationFormat>Widescreen</PresentationFormat>
  <Paragraphs>153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lMS</dc:creator>
  <cp:lastModifiedBy>Mike Padron</cp:lastModifiedBy>
  <cp:revision>11</cp:revision>
  <dcterms:created xsi:type="dcterms:W3CDTF">2025-03-01T01:05:49Z</dcterms:created>
  <dcterms:modified xsi:type="dcterms:W3CDTF">2025-06-01T13:33:26Z</dcterms:modified>
</cp:coreProperties>
</file>