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71" r:id="rId7"/>
    <p:sldId id="276" r:id="rId8"/>
    <p:sldId id="277" r:id="rId9"/>
    <p:sldId id="278" r:id="rId10"/>
    <p:sldId id="279" r:id="rId11"/>
    <p:sldId id="269" r:id="rId12"/>
    <p:sldId id="268" r:id="rId13"/>
    <p:sldId id="280" r:id="rId14"/>
    <p:sldId id="270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radiorelay.org/files/exercises/Cascadia-Rising-Evaluation-Report-Final-2016-7.pdf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relay.org/files/reference/TrafficNets.pdf" TargetMode="External"/><Relationship Id="rId2" Type="http://schemas.openxmlformats.org/officeDocument/2006/relationships/hyperlink" Target="https://www.arrl.org/arrl-net-directory-search" TargetMode="External"/><Relationship Id="rId1" Type="http://schemas.openxmlformats.org/officeDocument/2006/relationships/hyperlink" Target="https://www.arrl.org/section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radiorelay.org/files/exercises/Cascadia-Rising-Evaluation-Report-Final-2016-7.pdf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relay.org/files/reference/TrafficNets.pdf" TargetMode="External"/><Relationship Id="rId2" Type="http://schemas.openxmlformats.org/officeDocument/2006/relationships/hyperlink" Target="https://www.arrl.org/arrl-net-directory-search" TargetMode="External"/><Relationship Id="rId1" Type="http://schemas.openxmlformats.org/officeDocument/2006/relationships/hyperlink" Target="https://www.arrl.org/section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Accuracy Trumps Speed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Testing the System – Cascadia Rising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Finding Nets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0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0" presStyleCnt="3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1" presStyleCnt="3" custLinFactNeighborX="0" custLinFactNeighborY="2248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1" presStyleCnt="3" custScaleX="8458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1" presStyleCnt="3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2" presStyleCnt="3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0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D572C096-14C8-487B-ABCD-6354192B80BA}" srcId="{162F69A6-0780-49EA-A6A8-3965C12489B2}" destId="{F4A56385-3827-49D1-B533-953BA75136B7}" srcOrd="2" destOrd="0" parTransId="{5C6E35C5-B6D6-42D4-9FF2-63E3FEC1E45F}" sibTransId="{E866DA3A-B427-429E-A892-4812B432ED79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1" destOrd="0" parTransId="{DB284026-3063-4705-B72C-ADE04469BE6D}" sibTransId="{D99C9B80-BA48-46B7-8B67-372E2AFD9E86}"/>
    <dgm:cxn modelId="{18BE3019-0E90-4C32-A988-157009864AD2}" type="presParOf" srcId="{05261D3E-3CC7-4C85-9E09-D67FC777908C}" destId="{B12160B6-4EC8-4B4D-A1B2-F7F5F2795F75}" srcOrd="0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1" destOrd="0" presId="urn:microsoft.com/office/officeart/2018/2/layout/IconVerticalSolidList"/>
    <dgm:cxn modelId="{CC9F31C5-774B-4FC3-9646-7E0EFDB54727}" type="presParOf" srcId="{05261D3E-3CC7-4C85-9E09-D67FC777908C}" destId="{390D1410-0CB7-44D5-903C-C35615DE86E1}" srcOrd="2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3" destOrd="0" presId="urn:microsoft.com/office/officeart/2018/2/layout/IconVerticalSolidList"/>
    <dgm:cxn modelId="{B5AAF852-AE2E-40BE-BC22-1382A2AD5A44}" type="presParOf" srcId="{05261D3E-3CC7-4C85-9E09-D67FC777908C}" destId="{A9DA4473-F7AD-4D05-A89E-4317469C9CAC}" srcOrd="4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Accuracy Trumps Speed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Testing the System – Cascadia Rising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Finding Nets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0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0" presStyleCnt="3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1" presStyleCnt="3" custLinFactNeighborX="0" custLinFactNeighborY="2248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1" presStyleCnt="3" custScaleX="8458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1" presStyleCnt="3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2" presStyleCnt="3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0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D572C096-14C8-487B-ABCD-6354192B80BA}" srcId="{162F69A6-0780-49EA-A6A8-3965C12489B2}" destId="{F4A56385-3827-49D1-B533-953BA75136B7}" srcOrd="2" destOrd="0" parTransId="{5C6E35C5-B6D6-42D4-9FF2-63E3FEC1E45F}" sibTransId="{E866DA3A-B427-429E-A892-4812B432ED79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1" destOrd="0" parTransId="{DB284026-3063-4705-B72C-ADE04469BE6D}" sibTransId="{D99C9B80-BA48-46B7-8B67-372E2AFD9E86}"/>
    <dgm:cxn modelId="{18BE3019-0E90-4C32-A988-157009864AD2}" type="presParOf" srcId="{05261D3E-3CC7-4C85-9E09-D67FC777908C}" destId="{B12160B6-4EC8-4B4D-A1B2-F7F5F2795F75}" srcOrd="0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1" destOrd="0" presId="urn:microsoft.com/office/officeart/2018/2/layout/IconVerticalSolidList"/>
    <dgm:cxn modelId="{CC9F31C5-774B-4FC3-9646-7E0EFDB54727}" type="presParOf" srcId="{05261D3E-3CC7-4C85-9E09-D67FC777908C}" destId="{390D1410-0CB7-44D5-903C-C35615DE86E1}" srcOrd="2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3" destOrd="0" presId="urn:microsoft.com/office/officeart/2018/2/layout/IconVerticalSolidList"/>
    <dgm:cxn modelId="{B5AAF852-AE2E-40BE-BC22-1382A2AD5A44}" type="presParOf" srcId="{05261D3E-3CC7-4C85-9E09-D67FC777908C}" destId="{A9DA4473-F7AD-4D05-A89E-4317469C9CAC}" srcOrd="4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hlinkClick xmlns:r="http://schemas.openxmlformats.org/officeDocument/2006/relationships" r:id="rId1"/>
            </a:rPr>
            <a:t>Cascadia Rising Final Report</a:t>
          </a:r>
          <a:endParaRPr lang="en-US" sz="1200">
            <a:solidFill>
              <a:schemeClr val="bg1"/>
            </a:solidFill>
          </a:endParaRP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Summary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2016</a:t>
          </a:r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9.0 Earthquake of the coast of Oregon</a:t>
          </a: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2904A716-59B7-4104-AC29-2F533F57D625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Tsunami disaster along Pacific Northwest Coastline</a:t>
          </a:r>
        </a:p>
      </dgm:t>
    </dgm:pt>
    <dgm:pt modelId="{9B32CB96-1CE6-4CA6-98D9-C2203F6FCB19}" type="parTrans" cxnId="{769AC2E0-480D-41AB-BE4C-F01603F65A64}">
      <dgm:prSet/>
      <dgm:spPr/>
      <dgm:t>
        <a:bodyPr/>
        <a:lstStyle/>
        <a:p>
          <a:endParaRPr lang="en-US" sz="2800"/>
        </a:p>
      </dgm:t>
    </dgm:pt>
    <dgm:pt modelId="{14A70495-26CC-4CC9-BF87-1FC52EE50B35}" type="sibTrans" cxnId="{769AC2E0-480D-41AB-BE4C-F01603F65A64}">
      <dgm:prSet/>
      <dgm:spPr/>
      <dgm:t>
        <a:bodyPr/>
        <a:lstStyle/>
        <a:p>
          <a:endParaRPr lang="en-US" sz="2800"/>
        </a:p>
      </dgm:t>
    </dgm:pt>
    <dgm:pt modelId="{75B1333F-7BF5-4830-9AD5-FA6A77E2B03F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</a:rPr>
            <a:t>Blackout of all regular communication systems</a:t>
          </a:r>
        </a:p>
      </dgm:t>
    </dgm:pt>
    <dgm:pt modelId="{E75ECCB4-69B9-42C2-8C17-8606F1371DE6}" type="parTrans" cxnId="{B485B26E-811F-4AF6-8372-AECC0104EDFF}">
      <dgm:prSet/>
      <dgm:spPr/>
      <dgm:t>
        <a:bodyPr/>
        <a:lstStyle/>
        <a:p>
          <a:endParaRPr lang="en-US"/>
        </a:p>
      </dgm:t>
    </dgm:pt>
    <dgm:pt modelId="{16C11DEC-6DED-4050-A13F-E66EC569B60B}" type="sibTrans" cxnId="{B485B26E-811F-4AF6-8372-AECC0104EDFF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B485B26E-811F-4AF6-8372-AECC0104EDFF}" srcId="{7A49DF98-867D-48FD-8C6A-11619CC54E26}" destId="{75B1333F-7BF5-4830-9AD5-FA6A77E2B03F}" srcOrd="3" destOrd="0" parTransId="{E75ECCB4-69B9-42C2-8C17-8606F1371DE6}" sibTransId="{16C11DEC-6DED-4050-A13F-E66EC569B60B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1EC855D4-9949-4C99-AE73-64CD4259AB6C}" type="presOf" srcId="{2904A716-59B7-4104-AC29-2F533F57D625}" destId="{A7174219-EC9E-4267-A04D-B18EE847387A}" srcOrd="0" destOrd="2" presId="urn:microsoft.com/office/officeart/2005/8/layout/list1"/>
    <dgm:cxn modelId="{769AC2E0-480D-41AB-BE4C-F01603F65A64}" srcId="{7A49DF98-867D-48FD-8C6A-11619CC54E26}" destId="{2904A716-59B7-4104-AC29-2F533F57D625}" srcOrd="2" destOrd="0" parTransId="{9B32CB96-1CE6-4CA6-98D9-C2203F6FCB19}" sibTransId="{14A70495-26CC-4CC9-BF87-1FC52EE50B35}"/>
    <dgm:cxn modelId="{DF88DBE6-53D6-489E-9FE7-EDD2A1456E39}" type="presOf" srcId="{ED7BFBCA-85AB-470A-B757-1414C645E6DE}" destId="{A7174219-EC9E-4267-A04D-B18EE847387A}" srcOrd="0" destOrd="1" presId="urn:microsoft.com/office/officeart/2005/8/layout/list1"/>
    <dgm:cxn modelId="{CADA49E7-D7E4-4B04-9DDF-B5A55F3314AF}" srcId="{7A49DF98-867D-48FD-8C6A-11619CC54E26}" destId="{ED7BFBCA-85AB-470A-B757-1414C645E6DE}" srcOrd="1" destOrd="0" parTransId="{B49CC6F4-1BCE-47E4-B510-CFFABFF8574B}" sibTransId="{C0C02030-8E95-4FBF-B65E-3B9A5576FA0F}"/>
    <dgm:cxn modelId="{A05F21E8-C964-4E7C-A668-FB245331C8D1}" type="presOf" srcId="{75B1333F-7BF5-4830-9AD5-FA6A77E2B03F}" destId="{A7174219-EC9E-4267-A04D-B18EE847387A}" srcOrd="0" destOrd="3" presId="urn:microsoft.com/office/officeart/2005/8/layout/list1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Accuracy Trumps Speed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Testing the System – Cascadia Rising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Finding Nets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0" presStyleCnt="3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outline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0" presStyleCnt="3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1" presStyleCnt="3" custLinFactNeighborX="0" custLinFactNeighborY="186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1" presStyleCnt="3" custScaleX="8458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9000" r="-9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 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1" presStyleCnt="3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2" presStyleCnt="3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outline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0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D572C096-14C8-487B-ABCD-6354192B80BA}" srcId="{162F69A6-0780-49EA-A6A8-3965C12489B2}" destId="{F4A56385-3827-49D1-B533-953BA75136B7}" srcOrd="2" destOrd="0" parTransId="{5C6E35C5-B6D6-42D4-9FF2-63E3FEC1E45F}" sibTransId="{E866DA3A-B427-429E-A892-4812B432ED79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1" destOrd="0" parTransId="{DB284026-3063-4705-B72C-ADE04469BE6D}" sibTransId="{D99C9B80-BA48-46B7-8B67-372E2AFD9E86}"/>
    <dgm:cxn modelId="{18BE3019-0E90-4C32-A988-157009864AD2}" type="presParOf" srcId="{05261D3E-3CC7-4C85-9E09-D67FC777908C}" destId="{B12160B6-4EC8-4B4D-A1B2-F7F5F2795F75}" srcOrd="0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1" destOrd="0" presId="urn:microsoft.com/office/officeart/2018/2/layout/IconVerticalSolidList"/>
    <dgm:cxn modelId="{CC9F31C5-774B-4FC3-9646-7E0EFDB54727}" type="presParOf" srcId="{05261D3E-3CC7-4C85-9E09-D67FC777908C}" destId="{390D1410-0CB7-44D5-903C-C35615DE86E1}" srcOrd="2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3" destOrd="0" presId="urn:microsoft.com/office/officeart/2018/2/layout/IconVerticalSolidList"/>
    <dgm:cxn modelId="{B5AAF852-AE2E-40BE-BC22-1382A2AD5A44}" type="presParOf" srcId="{05261D3E-3CC7-4C85-9E09-D67FC777908C}" destId="{A9DA4473-F7AD-4D05-A89E-4317469C9CAC}" srcOrd="4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Summary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75B1333F-7BF5-4830-9AD5-FA6A77E2B03F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latin typeface="Calibri Light"/>
            </a:rPr>
            <a:t> Traffic Nets at the Section and Area tend to be on 80m</a:t>
          </a:r>
          <a:endParaRPr lang="en-US" sz="2800">
            <a:solidFill>
              <a:schemeClr val="bg1"/>
            </a:solidFill>
          </a:endParaRPr>
        </a:p>
      </dgm:t>
    </dgm:pt>
    <dgm:pt modelId="{E75ECCB4-69B9-42C2-8C17-8606F1371DE6}" type="parTrans" cxnId="{B485B26E-811F-4AF6-8372-AECC0104EDFF}">
      <dgm:prSet/>
      <dgm:spPr/>
      <dgm:t>
        <a:bodyPr/>
        <a:lstStyle/>
        <a:p>
          <a:endParaRPr lang="en-US"/>
        </a:p>
      </dgm:t>
    </dgm:pt>
    <dgm:pt modelId="{16C11DEC-6DED-4050-A13F-E66EC569B60B}" type="sibTrans" cxnId="{B485B26E-811F-4AF6-8372-AECC0104EDFF}">
      <dgm:prSet/>
      <dgm:spPr/>
      <dgm:t>
        <a:bodyPr/>
        <a:lstStyle/>
        <a:p>
          <a:endParaRPr lang="en-US"/>
        </a:p>
      </dgm:t>
    </dgm:pt>
    <dgm:pt modelId="{EB78583C-7B1B-4AD6-AE04-EA04485ECBFD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</a:rPr>
            <a:t>Local nets are generally on VFH/UHF repeaters</a:t>
          </a:r>
        </a:p>
      </dgm:t>
    </dgm:pt>
    <dgm:pt modelId="{BF242596-C912-4A9C-ABD7-2500DFED4AA1}" type="parTrans" cxnId="{93A9F598-5AF4-4B41-8897-C81E599F2115}">
      <dgm:prSet/>
      <dgm:spPr/>
    </dgm:pt>
    <dgm:pt modelId="{53B30601-2263-4ED8-8C8C-0703319DC0C3}" type="sibTrans" cxnId="{93A9F598-5AF4-4B41-8897-C81E599F2115}">
      <dgm:prSet/>
      <dgm:spPr/>
    </dgm:pt>
    <dgm:pt modelId="{D687A65B-B023-406C-B641-739460E8EA8C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</a:rPr>
            <a:t>Net listings are notoriously out of date</a:t>
          </a:r>
        </a:p>
      </dgm:t>
    </dgm:pt>
    <dgm:pt modelId="{92C95014-4D1C-48EF-AD0B-D537F115A566}" type="parTrans" cxnId="{68AF72D3-C9B6-4276-A7B4-4BFF99187471}">
      <dgm:prSet/>
      <dgm:spPr/>
    </dgm:pt>
    <dgm:pt modelId="{84885895-2941-4E2E-9DD4-B067FF46385B}" type="sibTrans" cxnId="{68AF72D3-C9B6-4276-A7B4-4BFF99187471}">
      <dgm:prSet/>
      <dgm:spPr/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01796">
        <dgm:presLayoutVars>
          <dgm:bulletEnabled val="1"/>
        </dgm:presLayoutVars>
      </dgm:prSet>
      <dgm:spPr/>
    </dgm:pt>
  </dgm:ptLst>
  <dgm:cxnLst>
    <dgm:cxn modelId="{F12FAC13-BB34-4EB5-A0B6-84AC433546D7}" type="presOf" srcId="{7A49DF98-867D-48FD-8C6A-11619CC54E26}" destId="{47D332B7-C90F-4055-8376-68DED81340C7}" srcOrd="0" destOrd="0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B485B26E-811F-4AF6-8372-AECC0104EDFF}" srcId="{7A49DF98-867D-48FD-8C6A-11619CC54E26}" destId="{75B1333F-7BF5-4830-9AD5-FA6A77E2B03F}" srcOrd="0" destOrd="0" parTransId="{E75ECCB4-69B9-42C2-8C17-8606F1371DE6}" sibTransId="{16C11DEC-6DED-4050-A13F-E66EC569B60B}"/>
    <dgm:cxn modelId="{E9913676-BB80-4021-9A80-F43DB5489ADC}" type="presOf" srcId="{D687A65B-B023-406C-B641-739460E8EA8C}" destId="{A7174219-EC9E-4267-A04D-B18EE847387A}" srcOrd="0" destOrd="2" presId="urn:microsoft.com/office/officeart/2005/8/layout/list1"/>
    <dgm:cxn modelId="{93A9F598-5AF4-4B41-8897-C81E599F2115}" srcId="{7A49DF98-867D-48FD-8C6A-11619CC54E26}" destId="{EB78583C-7B1B-4AD6-AE04-EA04485ECBFD}" srcOrd="1" destOrd="0" parTransId="{BF242596-C912-4A9C-ABD7-2500DFED4AA1}" sibTransId="{53B30601-2263-4ED8-8C8C-0703319DC0C3}"/>
    <dgm:cxn modelId="{EF2A8299-FF4E-400D-947D-D963FEB40AD0}" type="presOf" srcId="{75B1333F-7BF5-4830-9AD5-FA6A77E2B03F}" destId="{A7174219-EC9E-4267-A04D-B18EE847387A}" srcOrd="0" destOrd="0" presId="urn:microsoft.com/office/officeart/2005/8/layout/list1"/>
    <dgm:cxn modelId="{BE3AC19C-F57B-4B15-9071-1A5C6580A539}" type="presOf" srcId="{7A49DF98-867D-48FD-8C6A-11619CC54E26}" destId="{8EFCDC49-2431-44A7-9E88-01190BAF5B19}" srcOrd="1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68AF72D3-C9B6-4276-A7B4-4BFF99187471}" srcId="{7A49DF98-867D-48FD-8C6A-11619CC54E26}" destId="{D687A65B-B023-406C-B641-739460E8EA8C}" srcOrd="2" destOrd="0" parTransId="{92C95014-4D1C-48EF-AD0B-D537F115A566}" sibTransId="{84885895-2941-4E2E-9DD4-B067FF46385B}"/>
    <dgm:cxn modelId="{A06E81F4-5C77-4433-B7BA-6F88C57405E0}" type="presOf" srcId="{EB78583C-7B1B-4AD6-AE04-EA04485ECBFD}" destId="{A7174219-EC9E-4267-A04D-B18EE847387A}" srcOrd="0" destOrd="1" presId="urn:microsoft.com/office/officeart/2005/8/layout/list1"/>
    <dgm:cxn modelId="{973B6A6C-0B76-49AD-A928-4F308CA6B835}" type="presParOf" srcId="{48838873-4431-4954-9171-1238775AC576}" destId="{ADA60600-5F4A-49C6-91D8-2B4F4EF7F0C5}" srcOrd="0" destOrd="0" presId="urn:microsoft.com/office/officeart/2005/8/layout/list1"/>
    <dgm:cxn modelId="{694B2668-B555-4BCB-A67C-1C6F93E68072}" type="presParOf" srcId="{ADA60600-5F4A-49C6-91D8-2B4F4EF7F0C5}" destId="{47D332B7-C90F-4055-8376-68DED81340C7}" srcOrd="0" destOrd="0" presId="urn:microsoft.com/office/officeart/2005/8/layout/list1"/>
    <dgm:cxn modelId="{96159C75-7C3D-4518-8967-AA5CFB60FAF0}" type="presParOf" srcId="{ADA60600-5F4A-49C6-91D8-2B4F4EF7F0C5}" destId="{8EFCDC49-2431-44A7-9E88-01190BAF5B19}" srcOrd="1" destOrd="0" presId="urn:microsoft.com/office/officeart/2005/8/layout/list1"/>
    <dgm:cxn modelId="{E66CF034-057C-4C63-B696-93564BF9A3F5}" type="presParOf" srcId="{48838873-4431-4954-9171-1238775AC576}" destId="{F95C0667-9363-47DF-A653-E9673BF14A41}" srcOrd="1" destOrd="0" presId="urn:microsoft.com/office/officeart/2005/8/layout/list1"/>
    <dgm:cxn modelId="{B7FDD90A-7CF8-4566-A8BE-6F7C6FC67689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>
              <a:solidFill>
                <a:schemeClr val="tx1"/>
              </a:solidFill>
            </a:rPr>
            <a:t>Resources</a:t>
          </a: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ED7BFBCA-85AB-470A-B757-1414C645E6DE}">
      <dgm:prSet phldr="0" custT="1"/>
      <dgm:spPr>
        <a:noFill/>
        <a:ln>
          <a:noFill/>
        </a:ln>
      </dgm:spPr>
      <dgm:t>
        <a:bodyPr/>
        <a:lstStyle/>
        <a:p>
          <a:pPr rtl="0"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>
              <a:solidFill>
                <a:schemeClr val="bg1"/>
              </a:solidFill>
              <a:latin typeface="Calibri Light"/>
              <a:hlinkClick xmlns:r="http://schemas.openxmlformats.org/officeDocument/2006/relationships" r:id="rId1"/>
            </a:rPr>
            <a:t>Section Traffic Manager </a:t>
          </a:r>
          <a:endParaRPr lang="en-US" sz="2800">
            <a:solidFill>
              <a:schemeClr val="bg1"/>
            </a:solidFill>
          </a:endParaRPr>
        </a:p>
      </dgm:t>
    </dgm:pt>
    <dgm:pt modelId="{B49CC6F4-1BCE-47E4-B510-CFFABFF8574B}" type="parTrans" cxnId="{CADA49E7-D7E4-4B04-9DDF-B5A55F3314AF}">
      <dgm:prSet/>
      <dgm:spPr/>
      <dgm:t>
        <a:bodyPr/>
        <a:lstStyle/>
        <a:p>
          <a:endParaRPr lang="en-US" sz="2800"/>
        </a:p>
      </dgm:t>
    </dgm:pt>
    <dgm:pt modelId="{C0C02030-8E95-4FBF-B65E-3B9A5576FA0F}" type="sibTrans" cxnId="{CADA49E7-D7E4-4B04-9DDF-B5A55F3314AF}">
      <dgm:prSet/>
      <dgm:spPr/>
      <dgm:t>
        <a:bodyPr/>
        <a:lstStyle/>
        <a:p>
          <a:endParaRPr lang="en-US" sz="2800"/>
        </a:p>
      </dgm:t>
    </dgm:pt>
    <dgm:pt modelId="{38BEF3F4-501D-40B8-BC5A-04DF77798237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  <a:hlinkClick xmlns:r="http://schemas.openxmlformats.org/officeDocument/2006/relationships" r:id="rId2"/>
            </a:rPr>
            <a:t>ARRL Net Search </a:t>
          </a:r>
          <a:endParaRPr lang="en-US">
            <a:solidFill>
              <a:schemeClr val="bg1"/>
            </a:solidFill>
            <a:latin typeface="Calibri Light"/>
          </a:endParaRPr>
        </a:p>
      </dgm:t>
    </dgm:pt>
    <dgm:pt modelId="{D7ABB171-87B6-4F13-B3AB-86A22D7BE849}" type="parTrans" cxnId="{D0006CF7-E3EC-4549-BE30-28FB4DD2B2AF}">
      <dgm:prSet/>
      <dgm:spPr/>
      <dgm:t>
        <a:bodyPr/>
        <a:lstStyle/>
        <a:p>
          <a:endParaRPr lang="en-US"/>
        </a:p>
      </dgm:t>
    </dgm:pt>
    <dgm:pt modelId="{880C4C38-5A93-4ED4-A2FB-24828C95C868}" type="sibTrans" cxnId="{D0006CF7-E3EC-4549-BE30-28FB4DD2B2AF}">
      <dgm:prSet/>
      <dgm:spPr/>
      <dgm:t>
        <a:bodyPr/>
        <a:lstStyle/>
        <a:p>
          <a:endParaRPr lang="en-US"/>
        </a:p>
      </dgm:t>
    </dgm:pt>
    <dgm:pt modelId="{DD2C7A7C-CBED-4F61-8E61-F2689ECEB9F7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 Light"/>
              <a:hlinkClick xmlns:r="http://schemas.openxmlformats.org/officeDocument/2006/relationships" r:id="rId3"/>
            </a:rPr>
            <a:t>RRI Net Listing</a:t>
          </a:r>
          <a:endParaRPr lang="en-US">
            <a:solidFill>
              <a:schemeClr val="bg1"/>
            </a:solidFill>
            <a:latin typeface="Calibri Light"/>
          </a:endParaRPr>
        </a:p>
      </dgm:t>
    </dgm:pt>
    <dgm:pt modelId="{25A56572-4A67-4150-A124-D2F1F4777851}" type="parTrans" cxnId="{CB771488-87F1-47BF-88D4-E907216E665A}">
      <dgm:prSet/>
      <dgm:spPr/>
      <dgm:t>
        <a:bodyPr/>
        <a:lstStyle/>
        <a:p>
          <a:endParaRPr lang="en-US"/>
        </a:p>
      </dgm:t>
    </dgm:pt>
    <dgm:pt modelId="{2655C9A6-5D37-4E0A-923A-CD27D0DD8AEA}" type="sibTrans" cxnId="{CB771488-87F1-47BF-88D4-E907216E665A}">
      <dgm:prSet/>
      <dgm:spPr/>
      <dgm:t>
        <a:bodyPr/>
        <a:lstStyle/>
        <a:p>
          <a:endParaRPr lang="en-US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Y="3348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9D4BF18-55EE-4B04-B1EA-5D83D53ECA13}" type="presOf" srcId="{7A49DF98-867D-48FD-8C6A-11619CC54E26}" destId="{8EFCDC49-2431-44A7-9E88-01190BAF5B19}" srcOrd="1" destOrd="0" presId="urn:microsoft.com/office/officeart/2005/8/layout/list1"/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60D60D32-7A0D-4EF4-9816-88004BB9E539}" type="presOf" srcId="{38BEF3F4-501D-40B8-BC5A-04DF77798237}" destId="{A7174219-EC9E-4267-A04D-B18EE847387A}" srcOrd="0" destOrd="1" presId="urn:microsoft.com/office/officeart/2005/8/layout/list1"/>
    <dgm:cxn modelId="{382A0B66-B5D6-42F1-BF30-06DE44E5C74E}" type="presOf" srcId="{DD2C7A7C-CBED-4F61-8E61-F2689ECEB9F7}" destId="{A7174219-EC9E-4267-A04D-B18EE847387A}" srcOrd="0" destOrd="2" presId="urn:microsoft.com/office/officeart/2005/8/layout/list1"/>
    <dgm:cxn modelId="{F229CF57-DC71-4F0D-B295-6A31E4C2AC0B}" type="presOf" srcId="{ED7BFBCA-85AB-470A-B757-1414C645E6DE}" destId="{A7174219-EC9E-4267-A04D-B18EE847387A}" srcOrd="0" destOrd="0" presId="urn:microsoft.com/office/officeart/2005/8/layout/list1"/>
    <dgm:cxn modelId="{CB771488-87F1-47BF-88D4-E907216E665A}" srcId="{7A49DF98-867D-48FD-8C6A-11619CC54E26}" destId="{DD2C7A7C-CBED-4F61-8E61-F2689ECEB9F7}" srcOrd="2" destOrd="0" parTransId="{25A56572-4A67-4150-A124-D2F1F4777851}" sibTransId="{2655C9A6-5D37-4E0A-923A-CD27D0DD8AEA}"/>
    <dgm:cxn modelId="{951587B5-9D95-4847-9327-5553FE2B855D}" type="presOf" srcId="{7A49DF98-867D-48FD-8C6A-11619CC54E26}" destId="{47D332B7-C90F-4055-8376-68DED81340C7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CADA49E7-D7E4-4B04-9DDF-B5A55F3314AF}" srcId="{7A49DF98-867D-48FD-8C6A-11619CC54E26}" destId="{ED7BFBCA-85AB-470A-B757-1414C645E6DE}" srcOrd="0" destOrd="0" parTransId="{B49CC6F4-1BCE-47E4-B510-CFFABFF8574B}" sibTransId="{C0C02030-8E95-4FBF-B65E-3B9A5576FA0F}"/>
    <dgm:cxn modelId="{D0006CF7-E3EC-4549-BE30-28FB4DD2B2AF}" srcId="{7A49DF98-867D-48FD-8C6A-11619CC54E26}" destId="{38BEF3F4-501D-40B8-BC5A-04DF77798237}" srcOrd="1" destOrd="0" parTransId="{D7ABB171-87B6-4F13-B3AB-86A22D7BE849}" sibTransId="{880C4C38-5A93-4ED4-A2FB-24828C95C868}"/>
    <dgm:cxn modelId="{73194568-6534-4AB4-B8C4-E35ED9647DC0}" type="presParOf" srcId="{48838873-4431-4954-9171-1238775AC576}" destId="{ADA60600-5F4A-49C6-91D8-2B4F4EF7F0C5}" srcOrd="0" destOrd="0" presId="urn:microsoft.com/office/officeart/2005/8/layout/list1"/>
    <dgm:cxn modelId="{24FDD579-8B5C-4031-8E04-2AA4AFFFE9B3}" type="presParOf" srcId="{ADA60600-5F4A-49C6-91D8-2B4F4EF7F0C5}" destId="{47D332B7-C90F-4055-8376-68DED81340C7}" srcOrd="0" destOrd="0" presId="urn:microsoft.com/office/officeart/2005/8/layout/list1"/>
    <dgm:cxn modelId="{77280E72-126F-4C26-A674-0752ED30D6B4}" type="presParOf" srcId="{ADA60600-5F4A-49C6-91D8-2B4F4EF7F0C5}" destId="{8EFCDC49-2431-44A7-9E88-01190BAF5B19}" srcOrd="1" destOrd="0" presId="urn:microsoft.com/office/officeart/2005/8/layout/list1"/>
    <dgm:cxn modelId="{D179E88C-32F1-4800-8586-DEF6E92DAAF7}" type="presParOf" srcId="{48838873-4431-4954-9171-1238775AC576}" destId="{F95C0667-9363-47DF-A653-E9673BF14A41}" srcOrd="1" destOrd="0" presId="urn:microsoft.com/office/officeart/2005/8/layout/list1"/>
    <dgm:cxn modelId="{491D5221-D373-48BD-8369-D3C56BC6B722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ABDAA-976A-4A84-A3C3-277080E19DCA}">
      <dsp:nvSpPr>
        <dsp:cNvPr id="0" name=""/>
        <dsp:cNvSpPr/>
      </dsp:nvSpPr>
      <dsp:spPr>
        <a:xfrm>
          <a:off x="0" y="730"/>
          <a:ext cx="6791323" cy="1709546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17137" y="385378"/>
          <a:ext cx="940250" cy="940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74526" y="730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Accuracy Trumps Speed</a:t>
          </a:r>
        </a:p>
      </dsp:txBody>
      <dsp:txXfrm>
        <a:off x="1974526" y="730"/>
        <a:ext cx="4816796" cy="1709546"/>
      </dsp:txXfrm>
    </dsp:sp>
    <dsp:sp modelId="{C2FCE80A-DCA0-4D7F-8F72-19CB2337E588}">
      <dsp:nvSpPr>
        <dsp:cNvPr id="0" name=""/>
        <dsp:cNvSpPr/>
      </dsp:nvSpPr>
      <dsp:spPr>
        <a:xfrm>
          <a:off x="0" y="2176094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589598" y="2522312"/>
          <a:ext cx="795329" cy="940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974526" y="2137664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Testing the System – Cascadia Rising</a:t>
          </a:r>
        </a:p>
      </dsp:txBody>
      <dsp:txXfrm>
        <a:off x="1974526" y="2137664"/>
        <a:ext cx="4816796" cy="1709546"/>
      </dsp:txXfrm>
    </dsp:sp>
    <dsp:sp modelId="{343A76ED-9DD6-4B0A-830E-16ED952B3D06}">
      <dsp:nvSpPr>
        <dsp:cNvPr id="0" name=""/>
        <dsp:cNvSpPr/>
      </dsp:nvSpPr>
      <dsp:spPr>
        <a:xfrm>
          <a:off x="0" y="4274597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517137" y="4659245"/>
          <a:ext cx="940250" cy="940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974526" y="4274597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Finding Nets</a:t>
          </a:r>
        </a:p>
      </dsp:txBody>
      <dsp:txXfrm>
        <a:off x="1974526" y="4274597"/>
        <a:ext cx="4816796" cy="170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ABDAA-976A-4A84-A3C3-277080E19DCA}">
      <dsp:nvSpPr>
        <dsp:cNvPr id="0" name=""/>
        <dsp:cNvSpPr/>
      </dsp:nvSpPr>
      <dsp:spPr>
        <a:xfrm>
          <a:off x="0" y="730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17137" y="385378"/>
          <a:ext cx="940250" cy="940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74526" y="730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Accuracy Trumps Speed</a:t>
          </a:r>
        </a:p>
      </dsp:txBody>
      <dsp:txXfrm>
        <a:off x="1974526" y="730"/>
        <a:ext cx="4816796" cy="1709546"/>
      </dsp:txXfrm>
    </dsp:sp>
    <dsp:sp modelId="{C2FCE80A-DCA0-4D7F-8F72-19CB2337E588}">
      <dsp:nvSpPr>
        <dsp:cNvPr id="0" name=""/>
        <dsp:cNvSpPr/>
      </dsp:nvSpPr>
      <dsp:spPr>
        <a:xfrm>
          <a:off x="0" y="2176094"/>
          <a:ext cx="6791323" cy="1709546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589598" y="2522312"/>
          <a:ext cx="795329" cy="940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974526" y="2137664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Testing the System – Cascadia Rising</a:t>
          </a:r>
        </a:p>
      </dsp:txBody>
      <dsp:txXfrm>
        <a:off x="1974526" y="2137664"/>
        <a:ext cx="4816796" cy="1709546"/>
      </dsp:txXfrm>
    </dsp:sp>
    <dsp:sp modelId="{343A76ED-9DD6-4B0A-830E-16ED952B3D06}">
      <dsp:nvSpPr>
        <dsp:cNvPr id="0" name=""/>
        <dsp:cNvSpPr/>
      </dsp:nvSpPr>
      <dsp:spPr>
        <a:xfrm>
          <a:off x="0" y="4274597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517137" y="4659245"/>
          <a:ext cx="940250" cy="940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974526" y="4274597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Finding Nets</a:t>
          </a:r>
        </a:p>
      </dsp:txBody>
      <dsp:txXfrm>
        <a:off x="1974526" y="4274597"/>
        <a:ext cx="4816796" cy="170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559375"/>
          <a:ext cx="6156323" cy="19451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5382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hlinkClick xmlns:r="http://schemas.openxmlformats.org/officeDocument/2006/relationships" r:id="rId1"/>
            </a:rPr>
            <a:t>Cascadia Rising Final Report</a:t>
          </a:r>
          <a:endParaRPr lang="en-US" sz="1200" kern="1200">
            <a:solidFill>
              <a:schemeClr val="bg1"/>
            </a:solidFill>
          </a:endParaRPr>
        </a:p>
      </dsp:txBody>
      <dsp:txXfrm>
        <a:off x="0" y="559375"/>
        <a:ext cx="6156323" cy="1945125"/>
      </dsp:txXfrm>
    </dsp:sp>
    <dsp:sp modelId="{8EFCDC49-2431-44A7-9E88-01190BAF5B19}">
      <dsp:nvSpPr>
        <dsp:cNvPr id="0" name=""/>
        <dsp:cNvSpPr/>
      </dsp:nvSpPr>
      <dsp:spPr>
        <a:xfrm>
          <a:off x="307816" y="876361"/>
          <a:ext cx="4309426" cy="642414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</a:t>
          </a:r>
        </a:p>
      </dsp:txBody>
      <dsp:txXfrm>
        <a:off x="307816" y="876361"/>
        <a:ext cx="4309426" cy="6424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5876"/>
          <a:ext cx="6156323" cy="39280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728980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2016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9.0 Earthquake of the coast of Oregon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Tsunami disaster along Pacific Northwest Coastline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</a:rPr>
            <a:t>Blackout of all regular communication systems</a:t>
          </a:r>
        </a:p>
      </dsp:txBody>
      <dsp:txXfrm>
        <a:off x="0" y="15876"/>
        <a:ext cx="6156323" cy="3928053"/>
      </dsp:txXfrm>
    </dsp:sp>
    <dsp:sp modelId="{8EFCDC49-2431-44A7-9E88-01190BAF5B19}">
      <dsp:nvSpPr>
        <dsp:cNvPr id="0" name=""/>
        <dsp:cNvSpPr/>
      </dsp:nvSpPr>
      <dsp:spPr>
        <a:xfrm>
          <a:off x="307816" y="186561"/>
          <a:ext cx="4309426" cy="34591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Summary</a:t>
          </a:r>
        </a:p>
      </dsp:txBody>
      <dsp:txXfrm>
        <a:off x="307816" y="186561"/>
        <a:ext cx="4309426" cy="345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ABDAA-976A-4A84-A3C3-277080E19DCA}">
      <dsp:nvSpPr>
        <dsp:cNvPr id="0" name=""/>
        <dsp:cNvSpPr/>
      </dsp:nvSpPr>
      <dsp:spPr>
        <a:xfrm>
          <a:off x="0" y="730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517137" y="385378"/>
          <a:ext cx="940250" cy="940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974526" y="730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Accuracy Trumps Speed</a:t>
          </a:r>
        </a:p>
      </dsp:txBody>
      <dsp:txXfrm>
        <a:off x="1974526" y="730"/>
        <a:ext cx="4816796" cy="1709546"/>
      </dsp:txXfrm>
    </dsp:sp>
    <dsp:sp modelId="{C2FCE80A-DCA0-4D7F-8F72-19CB2337E588}">
      <dsp:nvSpPr>
        <dsp:cNvPr id="0" name=""/>
        <dsp:cNvSpPr/>
      </dsp:nvSpPr>
      <dsp:spPr>
        <a:xfrm>
          <a:off x="0" y="2140843"/>
          <a:ext cx="6791323" cy="1709546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chemeClr val="accent6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589598" y="2522312"/>
          <a:ext cx="795329" cy="940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9000" r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974526" y="2137664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Testing the System – Cascadia Rising</a:t>
          </a:r>
        </a:p>
      </dsp:txBody>
      <dsp:txXfrm>
        <a:off x="1974526" y="2137664"/>
        <a:ext cx="4816796" cy="1709546"/>
      </dsp:txXfrm>
    </dsp:sp>
    <dsp:sp modelId="{343A76ED-9DD6-4B0A-830E-16ED952B3D06}">
      <dsp:nvSpPr>
        <dsp:cNvPr id="0" name=""/>
        <dsp:cNvSpPr/>
      </dsp:nvSpPr>
      <dsp:spPr>
        <a:xfrm>
          <a:off x="0" y="4274597"/>
          <a:ext cx="6791323" cy="1709546"/>
        </a:xfrm>
        <a:prstGeom prst="rect">
          <a:avLst/>
        </a:prstGeom>
        <a:gradFill rotWithShape="0">
          <a:gsLst>
            <a:gs pos="0">
              <a:srgbClr val="00B0F0"/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00B0F0"/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517137" y="4659245"/>
          <a:ext cx="940250" cy="940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974526" y="4274597"/>
          <a:ext cx="4816796" cy="1709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927" tIns="180927" rIns="180927" bIns="18092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Finding Nets</a:t>
          </a:r>
        </a:p>
      </dsp:txBody>
      <dsp:txXfrm>
        <a:off x="1974526" y="4274597"/>
        <a:ext cx="4816796" cy="17095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977"/>
          <a:ext cx="6165969" cy="41314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8548" tIns="728980" rIns="47854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latin typeface="Calibri Light"/>
            </a:rPr>
            <a:t> Traffic Nets at the Section and Area tend to be on 80m</a:t>
          </a: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solidFill>
                <a:schemeClr val="bg1"/>
              </a:solidFill>
              <a:latin typeface="Calibri Light"/>
            </a:rPr>
            <a:t>Local nets are generally on VFH/UHF repeaters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solidFill>
                <a:schemeClr val="bg1"/>
              </a:solidFill>
              <a:latin typeface="Calibri Light"/>
            </a:rPr>
            <a:t>Net listings are notoriously out of date</a:t>
          </a:r>
        </a:p>
      </dsp:txBody>
      <dsp:txXfrm>
        <a:off x="0" y="977"/>
        <a:ext cx="6165969" cy="4131470"/>
      </dsp:txXfrm>
    </dsp:sp>
    <dsp:sp modelId="{8EFCDC49-2431-44A7-9E88-01190BAF5B19}">
      <dsp:nvSpPr>
        <dsp:cNvPr id="0" name=""/>
        <dsp:cNvSpPr/>
      </dsp:nvSpPr>
      <dsp:spPr>
        <a:xfrm>
          <a:off x="308298" y="166328"/>
          <a:ext cx="4316178" cy="33510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141" tIns="0" rIns="16314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Summary</a:t>
          </a:r>
        </a:p>
      </dsp:txBody>
      <dsp:txXfrm>
        <a:off x="308298" y="166328"/>
        <a:ext cx="4316178" cy="3351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8756"/>
          <a:ext cx="6156323" cy="302636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270508" rIns="477799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Char char="§"/>
          </a:pPr>
          <a:r>
            <a:rPr lang="en-US" sz="2800" kern="1200">
              <a:solidFill>
                <a:schemeClr val="bg1"/>
              </a:solidFill>
              <a:latin typeface="Calibri Light"/>
              <a:hlinkClick xmlns:r="http://schemas.openxmlformats.org/officeDocument/2006/relationships" r:id="rId1"/>
            </a:rPr>
            <a:t>Section Traffic Manager </a:t>
          </a:r>
          <a:endParaRPr lang="en-US" sz="2800" kern="1200">
            <a:solidFill>
              <a:schemeClr val="bg1"/>
            </a:solidFill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 Light"/>
              <a:hlinkClick xmlns:r="http://schemas.openxmlformats.org/officeDocument/2006/relationships" r:id="rId2"/>
            </a:rPr>
            <a:t>ARRL Net Search </a:t>
          </a:r>
          <a:endParaRPr lang="en-US" sz="3600" kern="1200">
            <a:solidFill>
              <a:schemeClr val="bg1"/>
            </a:solidFill>
            <a:latin typeface="Calibri Light"/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solidFill>
                <a:schemeClr val="bg1"/>
              </a:solidFill>
              <a:latin typeface="Calibri Light"/>
              <a:hlinkClick xmlns:r="http://schemas.openxmlformats.org/officeDocument/2006/relationships" r:id="rId3"/>
            </a:rPr>
            <a:t>RRI Net Listing</a:t>
          </a:r>
          <a:endParaRPr lang="en-US" sz="3600" kern="1200">
            <a:solidFill>
              <a:schemeClr val="bg1"/>
            </a:solidFill>
            <a:latin typeface="Calibri Light"/>
          </a:endParaRPr>
        </a:p>
      </dsp:txBody>
      <dsp:txXfrm>
        <a:off x="0" y="18756"/>
        <a:ext cx="6156323" cy="3026362"/>
      </dsp:txXfrm>
    </dsp:sp>
    <dsp:sp modelId="{8EFCDC49-2431-44A7-9E88-01190BAF5B19}">
      <dsp:nvSpPr>
        <dsp:cNvPr id="0" name=""/>
        <dsp:cNvSpPr/>
      </dsp:nvSpPr>
      <dsp:spPr>
        <a:xfrm>
          <a:off x="307816" y="316235"/>
          <a:ext cx="4309426" cy="602881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1"/>
              </a:solidFill>
            </a:rPr>
            <a:t>Resources</a:t>
          </a:r>
        </a:p>
      </dsp:txBody>
      <dsp:txXfrm>
        <a:off x="307816" y="316235"/>
        <a:ext cx="4309426" cy="602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Traffic System Net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0"/>
            <a:ext cx="3924000" cy="1243955"/>
          </a:xfrm>
        </p:spPr>
        <p:txBody>
          <a:bodyPr>
            <a:normAutofit/>
          </a:bodyPr>
          <a:lstStyle/>
          <a:p>
            <a:r>
              <a:rPr lang="en-US" dirty="0"/>
              <a:t>NTS Additional Info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417AB-F20A-5B4B-2211-135230367B9E}"/>
              </a:ext>
            </a:extLst>
          </p:cNvPr>
          <p:cNvSpPr/>
          <p:nvPr/>
        </p:nvSpPr>
        <p:spPr>
          <a:xfrm>
            <a:off x="535709" y="600364"/>
            <a:ext cx="6474691" cy="5477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22363FD1-D9C2-C647-24AA-A5CB352C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29" y="1135375"/>
            <a:ext cx="4587249" cy="45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Additional Information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40605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>
                <a:ea typeface="Calibri Light"/>
                <a:cs typeface="Calibri Light"/>
              </a:rPr>
              <a:t>Finding Nets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513528"/>
              </p:ext>
            </p:extLst>
          </p:nvPr>
        </p:nvGraphicFramePr>
        <p:xfrm>
          <a:off x="861746" y="-148763"/>
          <a:ext cx="6165969" cy="413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sp>
        <p:nvSpPr>
          <p:cNvPr id="1086" name="Content Placeholder 1085">
            <a:extLst>
              <a:ext uri="{FF2B5EF4-FFF2-40B4-BE49-F238E27FC236}">
                <a16:creationId xmlns:a16="http://schemas.microsoft.com/office/drawing/2014/main" id="{CE398453-5DD1-1EC0-EFB6-25EBA9C5F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cs typeface="Calibri"/>
              </a:rPr>
              <a:t>  </a:t>
            </a:r>
          </a:p>
        </p:txBody>
      </p:sp>
      <p:graphicFrame>
        <p:nvGraphicFramePr>
          <p:cNvPr id="1879" name="Content Placeholder 2" descr="List Content Placeholder">
            <a:extLst>
              <a:ext uri="{FF2B5EF4-FFF2-40B4-BE49-F238E27FC236}">
                <a16:creationId xmlns:a16="http://schemas.microsoft.com/office/drawing/2014/main" id="{665E350B-59FC-DE24-E7D8-F7D70D114E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086977"/>
              </p:ext>
            </p:extLst>
          </p:nvPr>
        </p:nvGraphicFramePr>
        <p:xfrm>
          <a:off x="859508" y="3198309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41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B144-BD40-1C88-757E-32699A9E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Wrap up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45AE2-BB81-D664-6D59-DD011B9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8000" tIns="108000" rIns="108000" bIns="10800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Questions?, Comments</a:t>
            </a:r>
          </a:p>
          <a:p>
            <a:r>
              <a:rPr lang="en-US">
                <a:ea typeface="Calibri"/>
                <a:cs typeface="Calibri"/>
              </a:rPr>
              <a:t>Next Week- The Radiogram Form</a:t>
            </a:r>
          </a:p>
          <a:p>
            <a:r>
              <a:rPr lang="en-US">
                <a:ea typeface="Calibri"/>
                <a:cs typeface="Calibri"/>
              </a:rPr>
              <a:t>V-Band Simulated Net</a:t>
            </a:r>
          </a:p>
          <a:p>
            <a:r>
              <a:rPr lang="en-US">
                <a:ea typeface="Calibri"/>
                <a:cs typeface="Calibri"/>
              </a:rPr>
              <a:t>Net Class Manual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81E88-31BC-9DAF-EBBB-9D75D0EAF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66A0D6D-3392-C16C-C826-4CB9D071C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04" y="2700270"/>
            <a:ext cx="5006662" cy="34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9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Additional Information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496949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Accuracy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Trumps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Speed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7" name="Content Placeholder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C758243-7F65-3D9F-592E-F64AC1E46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8466" y="1045523"/>
            <a:ext cx="7232798" cy="4091884"/>
          </a:xfrm>
        </p:spPr>
      </p:pic>
    </p:spTree>
    <p:extLst>
      <p:ext uri="{BB962C8B-B14F-4D97-AF65-F5344CB8AC3E}">
        <p14:creationId xmlns:p14="http://schemas.microsoft.com/office/powerpoint/2010/main" val="325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141" y="0"/>
            <a:ext cx="4144859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Accuracy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Trumps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Speed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10" name="Content Placeholder 9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6E2239C2-F969-9F2B-ED37-577E8B5E66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9" y="815715"/>
            <a:ext cx="8043179" cy="4914359"/>
          </a:xfrm>
        </p:spPr>
      </p:pic>
    </p:spTree>
    <p:extLst>
      <p:ext uri="{BB962C8B-B14F-4D97-AF65-F5344CB8AC3E}">
        <p14:creationId xmlns:p14="http://schemas.microsoft.com/office/powerpoint/2010/main" val="13778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141" y="0"/>
            <a:ext cx="4144859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Accuracy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Trumps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Speed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7" name="Content Placeholder 6" descr="A table with text and numbers&#10;&#10;Description automatically generated">
            <a:extLst>
              <a:ext uri="{FF2B5EF4-FFF2-40B4-BE49-F238E27FC236}">
                <a16:creationId xmlns:a16="http://schemas.microsoft.com/office/drawing/2014/main" id="{9AE94094-61AD-1704-D8D0-EF2C6959C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53" y="1069250"/>
            <a:ext cx="8051552" cy="4693853"/>
          </a:xfrm>
        </p:spPr>
      </p:pic>
    </p:spTree>
    <p:extLst>
      <p:ext uri="{BB962C8B-B14F-4D97-AF65-F5344CB8AC3E}">
        <p14:creationId xmlns:p14="http://schemas.microsoft.com/office/powerpoint/2010/main" val="15159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141" y="0"/>
            <a:ext cx="4144859" cy="6721473"/>
          </a:xfrm>
        </p:spPr>
        <p:txBody>
          <a:bodyPr/>
          <a:lstStyle/>
          <a:p>
            <a:r>
              <a:rPr lang="en-US">
                <a:cs typeface="Calibri Light"/>
              </a:rPr>
              <a:t>Accuracy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Trumps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Speed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7" name="Content Placeholder 6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BD7B46A1-22DE-BF62-FBBD-43D167468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38268"/>
            <a:ext cx="8028665" cy="4627701"/>
          </a:xfrm>
        </p:spPr>
      </p:pic>
    </p:spTree>
    <p:extLst>
      <p:ext uri="{BB962C8B-B14F-4D97-AF65-F5344CB8AC3E}">
        <p14:creationId xmlns:p14="http://schemas.microsoft.com/office/powerpoint/2010/main" val="966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Additional Information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97538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059AB95F-FA6E-A4BA-9DEE-01720DE488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40" y="136527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665" y="0"/>
            <a:ext cx="4967335" cy="6721473"/>
          </a:xfrm>
        </p:spPr>
        <p:txBody>
          <a:bodyPr/>
          <a:lstStyle/>
          <a:p>
            <a:r>
              <a:rPr lang="en-US"/>
              <a:t>Testing the System with Cascadia Rising</a:t>
            </a:r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347865"/>
              </p:ext>
            </p:extLst>
          </p:nvPr>
        </p:nvGraphicFramePr>
        <p:xfrm>
          <a:off x="859506" y="3934688"/>
          <a:ext cx="6156323" cy="306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Content Placeholder 2" descr="List Content Placeholder">
            <a:extLst>
              <a:ext uri="{FF2B5EF4-FFF2-40B4-BE49-F238E27FC236}">
                <a16:creationId xmlns:a16="http://schemas.microsoft.com/office/drawing/2014/main" id="{9BE208A8-88B8-784D-A4F7-E584F739BC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699392"/>
              </p:ext>
            </p:extLst>
          </p:nvPr>
        </p:nvGraphicFramePr>
        <p:xfrm>
          <a:off x="859507" y="482885"/>
          <a:ext cx="6156323" cy="395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0BD4CB17-F6BB-985E-81EA-38D46BC4A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4211" y="0"/>
            <a:ext cx="4197790" cy="6721473"/>
          </a:xfrm>
        </p:spPr>
        <p:txBody>
          <a:bodyPr/>
          <a:lstStyle/>
          <a:p>
            <a:r>
              <a:rPr lang="en-US"/>
              <a:t>Cascadia Rising Results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D954ECC4-E4AF-619A-76D9-F43A2E5621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CFC"/>
              </a:clrFrom>
              <a:clrTo>
                <a:srgbClr val="FB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2512" y="136525"/>
            <a:ext cx="1806287" cy="1806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2F62C4-06C6-F37B-FF4C-519488E07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4" y="168708"/>
            <a:ext cx="5993386" cy="1741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C1F898-ABF7-0CB0-035E-6AF1D4521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0" y="3759200"/>
            <a:ext cx="5076703" cy="15218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5EDF39-755F-DF22-B09E-5E3573D77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488" y="5341806"/>
            <a:ext cx="4851182" cy="13027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040598-C2F7-C6DD-EF73-B8ABF3FA5ED7}"/>
              </a:ext>
            </a:extLst>
          </p:cNvPr>
          <p:cNvSpPr txBox="1"/>
          <p:nvPr/>
        </p:nvSpPr>
        <p:spPr>
          <a:xfrm>
            <a:off x="809624" y="2292905"/>
            <a:ext cx="5993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Propagation did not allow for voice relay of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Radiotelegraph (CW) got the messages to the destination both faster and (slightly) more accurate than digital. </a:t>
            </a:r>
          </a:p>
        </p:txBody>
      </p:sp>
    </p:spTree>
    <p:extLst>
      <p:ext uri="{BB962C8B-B14F-4D97-AF65-F5344CB8AC3E}">
        <p14:creationId xmlns:p14="http://schemas.microsoft.com/office/powerpoint/2010/main" val="34973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98415_win32_fixed" id="{1E7205E9-DD76-422B-B9FD-343E9C2C894B}" vid="{008E2BBC-A2E4-4140-B026-F6CAB7840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CFB5EA-1DDA-4423-A8FC-85579F36DEC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7B5194-E537-408E-9CFF-66A6141D5DE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F9969FA-0C19-40F2-9B6F-EADA7B231A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 with animation</Template>
  <TotalTime>30</TotalTime>
  <Words>215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National Traffic System Net Training</vt:lpstr>
      <vt:lpstr>Additional Information</vt:lpstr>
      <vt:lpstr>Accuracy Trumps Speed</vt:lpstr>
      <vt:lpstr>Accuracy Trumps Speed</vt:lpstr>
      <vt:lpstr>Accuracy Trumps Speed</vt:lpstr>
      <vt:lpstr>Accuracy Trumps Speed</vt:lpstr>
      <vt:lpstr>Additional Information</vt:lpstr>
      <vt:lpstr>Testing the System with Cascadia Rising</vt:lpstr>
      <vt:lpstr>Cascadia Rising Results</vt:lpstr>
      <vt:lpstr>Additional Information</vt:lpstr>
      <vt:lpstr>Finding Nets</vt:lpstr>
      <vt:lpstr>Wrap 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Traffic System Net Training</dc:title>
  <dc:creator>Witt, Rob</dc:creator>
  <cp:lastModifiedBy>Ed Conway</cp:lastModifiedBy>
  <cp:revision>6</cp:revision>
  <dcterms:created xsi:type="dcterms:W3CDTF">2024-07-08T11:48:38Z</dcterms:created>
  <dcterms:modified xsi:type="dcterms:W3CDTF">2025-03-24T20:11:55Z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